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tiff" ContentType="image/tiff"/>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1"/>
  </p:notesMasterIdLst>
  <p:sldIdLst>
    <p:sldId id="256" r:id="rId2"/>
    <p:sldId id="257" r:id="rId3"/>
    <p:sldId id="260" r:id="rId4"/>
    <p:sldId id="258" r:id="rId5"/>
    <p:sldId id="262" r:id="rId6"/>
    <p:sldId id="263" r:id="rId7"/>
    <p:sldId id="264" r:id="rId8"/>
    <p:sldId id="261" r:id="rId9"/>
    <p:sldId id="259" r:id="rId10"/>
  </p:sldIdLst>
  <p:sldSz cx="12192000" cy="6858000"/>
  <p:notesSz cx="6858000" cy="9144000"/>
  <p:embeddedFontLst>
    <p:embeddedFont>
      <p:font typeface="VAG Round" panose="040B7200000000000000" pitchFamily="82" charset="0"/>
      <p:regular r:id="rId12"/>
    </p:embeddedFont>
    <p:embeddedFont>
      <p:font typeface="Calibri Light" panose="020F0302020204030204" pitchFamily="34" charset="0"/>
      <p:regular r:id="rId13"/>
      <p:italic r:id="rId14"/>
    </p:embeddedFont>
    <p:embeddedFont>
      <p:font typeface="VAG Rounded Std Light" panose="020F0502020204020204" pitchFamily="34" charset="0"/>
      <p:regular r:id="rId15"/>
    </p:embeddedFont>
    <p:embeddedFont>
      <p:font typeface="Calibri" panose="020F0502020204030204" pitchFamily="34" charset="0"/>
      <p:regular r:id="rId16"/>
      <p:bold r:id="rId17"/>
      <p:italic r:id="rId18"/>
      <p:boldItalic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9500"/>
    <a:srgbClr val="727272"/>
    <a:srgbClr val="BE51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4660"/>
  </p:normalViewPr>
  <p:slideViewPr>
    <p:cSldViewPr snapToGrid="0">
      <p:cViewPr varScale="1">
        <p:scale>
          <a:sx n="64" d="100"/>
          <a:sy n="64" d="100"/>
        </p:scale>
        <p:origin x="773" y="62"/>
      </p:cViewPr>
      <p:guideLst/>
    </p:cSldViewPr>
  </p:slideViewPr>
  <p:notesTextViewPr>
    <p:cViewPr>
      <p:scale>
        <a:sx n="1" d="1"/>
        <a:sy n="1" d="1"/>
      </p:scale>
      <p:origin x="0" y="-58"/>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2ECD8D-9084-4311-8303-4896A9D0C3C8}" type="datetimeFigureOut">
              <a:rPr lang="en-GB" smtClean="0"/>
              <a:t>20/03/2017</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10EF51-59EE-4E5A-91D9-ABCD482CD162}" type="slidenum">
              <a:rPr lang="en-GB" smtClean="0"/>
              <a:t>‹#›</a:t>
            </a:fld>
            <a:endParaRPr lang="en-GB"/>
          </a:p>
        </p:txBody>
      </p:sp>
    </p:spTree>
    <p:extLst>
      <p:ext uri="{BB962C8B-B14F-4D97-AF65-F5344CB8AC3E}">
        <p14:creationId xmlns:p14="http://schemas.microsoft.com/office/powerpoint/2010/main" val="28766942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a:t>
            </a:r>
            <a:r>
              <a:rPr lang="en-GB" baseline="0" dirty="0" smtClean="0"/>
              <a:t> presentation was delivered as part of wider session focussing on the role of national Cyclelogistics operators at the ECLF (European Cycle Logistics Federation conference in Vienna, March 20</a:t>
            </a:r>
            <a:r>
              <a:rPr lang="en-GB" baseline="30000" dirty="0" smtClean="0"/>
              <a:t>th</a:t>
            </a:r>
            <a:r>
              <a:rPr lang="en-GB" baseline="0" dirty="0" smtClean="0"/>
              <a:t>, 2017. </a:t>
            </a:r>
          </a:p>
        </p:txBody>
      </p:sp>
      <p:sp>
        <p:nvSpPr>
          <p:cNvPr id="4" name="Slide Number Placeholder 3"/>
          <p:cNvSpPr>
            <a:spLocks noGrp="1"/>
          </p:cNvSpPr>
          <p:nvPr>
            <p:ph type="sldNum" sz="quarter" idx="10"/>
          </p:nvPr>
        </p:nvSpPr>
        <p:spPr/>
        <p:txBody>
          <a:bodyPr/>
          <a:lstStyle/>
          <a:p>
            <a:fld id="{6E10EF51-59EE-4E5A-91D9-ABCD482CD162}" type="slidenum">
              <a:rPr lang="en-GB" smtClean="0"/>
              <a:t>1</a:t>
            </a:fld>
            <a:endParaRPr lang="en-GB"/>
          </a:p>
        </p:txBody>
      </p:sp>
    </p:spTree>
    <p:extLst>
      <p:ext uri="{BB962C8B-B14F-4D97-AF65-F5344CB8AC3E}">
        <p14:creationId xmlns:p14="http://schemas.microsoft.com/office/powerpoint/2010/main" val="32833161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Cycle Logistics is in</a:t>
            </a:r>
            <a:r>
              <a:rPr lang="en-GB" baseline="0" dirty="0" smtClean="0"/>
              <a:t> the news. And not always in a good way! </a:t>
            </a:r>
            <a:br>
              <a:rPr lang="en-GB" baseline="0" dirty="0" smtClean="0"/>
            </a:br>
            <a:r>
              <a:rPr lang="en-GB" baseline="0" dirty="0" smtClean="0"/>
              <a:t>We know we have ‘made it’ when we become the focus of one of the most disruptive </a:t>
            </a:r>
            <a:r>
              <a:rPr lang="en-GB" baseline="0" dirty="0" err="1" smtClean="0"/>
              <a:t>dot.coms</a:t>
            </a:r>
            <a:r>
              <a:rPr lang="en-GB" baseline="0" dirty="0" smtClean="0"/>
              <a:t> in the past few years but their employment practices, and the behaviour of their ‘non’-staff, does not create the best reputation for cycle delivery. If our industry is to live beyond the current focus on reducing emissions, we have to be about </a:t>
            </a:r>
            <a:r>
              <a:rPr lang="en-GB" baseline="0" dirty="0" err="1" smtClean="0"/>
              <a:t>livable</a:t>
            </a:r>
            <a:r>
              <a:rPr lang="en-GB" baseline="0" dirty="0" smtClean="0"/>
              <a:t> cities and creating safer more welcoming spaces for us all to live and work. There have not been very many accidents due to cycle couriers, but perception is everything, and if we are to continue to win the hearts and minds of populations and city authorities we must ensure that we can set ourselves apart from less careful operators. When I am asked about my business it often comes in the form of “Like </a:t>
            </a:r>
            <a:r>
              <a:rPr lang="en-GB" baseline="0" dirty="0" err="1" smtClean="0"/>
              <a:t>Deliveroo</a:t>
            </a:r>
            <a:r>
              <a:rPr lang="en-GB" baseline="0" dirty="0" smtClean="0"/>
              <a:t>?”</a:t>
            </a:r>
          </a:p>
          <a:p>
            <a:r>
              <a:rPr lang="en-GB" baseline="0" dirty="0" smtClean="0"/>
              <a:t>In addition, as we gather a set of standards we can expect all of us to raise our game, and ensure that we keep each other accountable to achieving those standards. </a:t>
            </a:r>
            <a:endParaRPr lang="en-GB" dirty="0"/>
          </a:p>
        </p:txBody>
      </p:sp>
      <p:sp>
        <p:nvSpPr>
          <p:cNvPr id="4" name="Slide Number Placeholder 3"/>
          <p:cNvSpPr>
            <a:spLocks noGrp="1"/>
          </p:cNvSpPr>
          <p:nvPr>
            <p:ph type="sldNum" sz="quarter" idx="10"/>
          </p:nvPr>
        </p:nvSpPr>
        <p:spPr/>
        <p:txBody>
          <a:bodyPr/>
          <a:lstStyle/>
          <a:p>
            <a:fld id="{6E10EF51-59EE-4E5A-91D9-ABCD482CD162}" type="slidenum">
              <a:rPr lang="en-GB" smtClean="0"/>
              <a:t>2</a:t>
            </a:fld>
            <a:endParaRPr lang="en-GB"/>
          </a:p>
        </p:txBody>
      </p:sp>
    </p:spTree>
    <p:extLst>
      <p:ext uri="{BB962C8B-B14F-4D97-AF65-F5344CB8AC3E}">
        <p14:creationId xmlns:p14="http://schemas.microsoft.com/office/powerpoint/2010/main" val="21438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 there are a number of risks that our industry faces.</a:t>
            </a:r>
          </a:p>
          <a:p>
            <a:r>
              <a:rPr lang="en-GB" dirty="0" smtClean="0"/>
              <a:t>First is our increasing visibility and the need to ensure that our companies can show ourselves not to be cycle cowboys. </a:t>
            </a:r>
          </a:p>
          <a:p>
            <a:r>
              <a:rPr lang="en-GB" dirty="0" smtClean="0"/>
              <a:t>Second,</a:t>
            </a:r>
            <a:r>
              <a:rPr lang="en-GB" baseline="0" dirty="0" smtClean="0"/>
              <a:t> is as the number of e-bikes increases, and their size also increases, there is the very real prospect of them being involved in some major accident at some point. A 250kg vehicle travelling at 27km/h, virtually silently is a potential risk to pedestrians particularly. We flourish because we operate on the margins between pedestrian and road transport. What we can’t afford is a knee-jerk reaction to an incident that suddenly restricts the use of cargo-bikes and if we can show that are already observing reasonable safety guidelines then we can demonstrate ‘best practice’.</a:t>
            </a:r>
            <a:endParaRPr lang="en-GB" dirty="0"/>
          </a:p>
        </p:txBody>
      </p:sp>
      <p:sp>
        <p:nvSpPr>
          <p:cNvPr id="4" name="Slide Number Placeholder 3"/>
          <p:cNvSpPr>
            <a:spLocks noGrp="1"/>
          </p:cNvSpPr>
          <p:nvPr>
            <p:ph type="sldNum" sz="quarter" idx="10"/>
          </p:nvPr>
        </p:nvSpPr>
        <p:spPr/>
        <p:txBody>
          <a:bodyPr/>
          <a:lstStyle/>
          <a:p>
            <a:fld id="{6E10EF51-59EE-4E5A-91D9-ABCD482CD162}" type="slidenum">
              <a:rPr lang="en-GB" smtClean="0"/>
              <a:t>3</a:t>
            </a:fld>
            <a:endParaRPr lang="en-GB"/>
          </a:p>
        </p:txBody>
      </p:sp>
    </p:spTree>
    <p:extLst>
      <p:ext uri="{BB962C8B-B14F-4D97-AF65-F5344CB8AC3E}">
        <p14:creationId xmlns:p14="http://schemas.microsoft.com/office/powerpoint/2010/main" val="25065489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When I submitted this paper, I</a:t>
            </a:r>
            <a:r>
              <a:rPr lang="en-GB" baseline="0" dirty="0" smtClean="0"/>
              <a:t> had hoped that we would have more to show you today, but family illness has meant that my colleague has not been available to develop this fully. Later I will give a web address where we will post details as they become available.</a:t>
            </a:r>
          </a:p>
          <a:p>
            <a:r>
              <a:rPr lang="en-GB" baseline="0" dirty="0" smtClean="0"/>
              <a:t>We will have three levels of assessment, gold, silver and bronze, with increasing levels of challenge, and increasing levels of accountability. </a:t>
            </a:r>
          </a:p>
          <a:p>
            <a:r>
              <a:rPr lang="en-GB" baseline="0" dirty="0" smtClean="0"/>
              <a:t>The scheme is built on the principle of sharing experience and expertise within our industry, and will cover all aspects of our businesses. First focussing on that which will be important to our customers – large consolidators like DHL or </a:t>
            </a:r>
            <a:r>
              <a:rPr lang="en-GB" baseline="0" dirty="0" err="1" smtClean="0"/>
              <a:t>Fedex</a:t>
            </a:r>
            <a:r>
              <a:rPr lang="en-GB" baseline="0" dirty="0" smtClean="0"/>
              <a:t>/TNT but also to local and EU employment regulations and staff </a:t>
            </a:r>
            <a:r>
              <a:rPr lang="en-GB" baseline="0" dirty="0" smtClean="0"/>
              <a:t>welfare. Separately, but in parallel we are also developing a training scheme for cycle couriers, which will encourage all operators to ensure that their staff are adequately trained before being let loose on a bike. </a:t>
            </a:r>
            <a:endParaRPr lang="en-GB" dirty="0"/>
          </a:p>
        </p:txBody>
      </p:sp>
      <p:sp>
        <p:nvSpPr>
          <p:cNvPr id="4" name="Slide Number Placeholder 3"/>
          <p:cNvSpPr>
            <a:spLocks noGrp="1"/>
          </p:cNvSpPr>
          <p:nvPr>
            <p:ph type="sldNum" sz="quarter" idx="10"/>
          </p:nvPr>
        </p:nvSpPr>
        <p:spPr/>
        <p:txBody>
          <a:bodyPr/>
          <a:lstStyle/>
          <a:p>
            <a:fld id="{6E10EF51-59EE-4E5A-91D9-ABCD482CD162}" type="slidenum">
              <a:rPr lang="en-GB" smtClean="0"/>
              <a:t>4</a:t>
            </a:fld>
            <a:endParaRPr lang="en-GB"/>
          </a:p>
        </p:txBody>
      </p:sp>
    </p:spTree>
    <p:extLst>
      <p:ext uri="{BB962C8B-B14F-4D97-AF65-F5344CB8AC3E}">
        <p14:creationId xmlns:p14="http://schemas.microsoft.com/office/powerpoint/2010/main" val="9681820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Even the smallest company</a:t>
            </a:r>
            <a:r>
              <a:rPr lang="en-GB" baseline="0" dirty="0" smtClean="0"/>
              <a:t> or self-employed operator should find Bronze level accessible. Their size and the resources they have available should not be a barrier to entry to show best practice. For that reason Bronze standard will be self-assessed. There will be no (or negligible) cost associated with doing so. By this we expect to welcome new operators into the scheme.</a:t>
            </a:r>
            <a:endParaRPr lang="en-GB" dirty="0"/>
          </a:p>
        </p:txBody>
      </p:sp>
      <p:sp>
        <p:nvSpPr>
          <p:cNvPr id="4" name="Slide Number Placeholder 3"/>
          <p:cNvSpPr>
            <a:spLocks noGrp="1"/>
          </p:cNvSpPr>
          <p:nvPr>
            <p:ph type="sldNum" sz="quarter" idx="10"/>
          </p:nvPr>
        </p:nvSpPr>
        <p:spPr/>
        <p:txBody>
          <a:bodyPr/>
          <a:lstStyle/>
          <a:p>
            <a:fld id="{6E10EF51-59EE-4E5A-91D9-ABCD482CD162}" type="slidenum">
              <a:rPr lang="en-GB" smtClean="0"/>
              <a:t>5</a:t>
            </a:fld>
            <a:endParaRPr lang="en-GB"/>
          </a:p>
        </p:txBody>
      </p:sp>
    </p:spTree>
    <p:extLst>
      <p:ext uri="{BB962C8B-B14F-4D97-AF65-F5344CB8AC3E}">
        <p14:creationId xmlns:p14="http://schemas.microsoft.com/office/powerpoint/2010/main" val="12206883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Last Mile Leeds has been operating for a</a:t>
            </a:r>
            <a:r>
              <a:rPr lang="en-GB" baseline="0" dirty="0" smtClean="0"/>
              <a:t> little more than 4 years. We now deliver for DHL and for TNT as well as a few local clients. We have 7 staff and a fleet of about 8 cargo bikes in regular use. I would imagine Last Mile would comfortably fit within the Silver standard. We are still a small organisation. We have only just passed the threshold requiring a formal Health and Safety Policy to be in place, and although I know that not all my colleagues are as fearful of </a:t>
            </a:r>
            <a:r>
              <a:rPr lang="en-GB" baseline="0" dirty="0" err="1" smtClean="0"/>
              <a:t>beaurocracy</a:t>
            </a:r>
            <a:r>
              <a:rPr lang="en-GB" baseline="0" dirty="0" smtClean="0"/>
              <a:t> as I can be, one reason for developing this scheme is to give me a good reason to draw upon the experience of those around me who have addressed these issues.</a:t>
            </a:r>
            <a:br>
              <a:rPr lang="en-GB" baseline="0" dirty="0" smtClean="0"/>
            </a:br>
            <a:r>
              <a:rPr lang="en-GB" baseline="0" dirty="0" smtClean="0"/>
              <a:t>We would expect the silver standard to be peer assessed. Thereby giving some accountability to the claim that an organisation has reached the standard required, and building in the opportunity for cooperation and sharing of experience.</a:t>
            </a:r>
            <a:endParaRPr lang="en-GB" dirty="0"/>
          </a:p>
        </p:txBody>
      </p:sp>
      <p:sp>
        <p:nvSpPr>
          <p:cNvPr id="4" name="Slide Number Placeholder 3"/>
          <p:cNvSpPr>
            <a:spLocks noGrp="1"/>
          </p:cNvSpPr>
          <p:nvPr>
            <p:ph type="sldNum" sz="quarter" idx="10"/>
          </p:nvPr>
        </p:nvSpPr>
        <p:spPr/>
        <p:txBody>
          <a:bodyPr/>
          <a:lstStyle/>
          <a:p>
            <a:fld id="{6E10EF51-59EE-4E5A-91D9-ABCD482CD162}" type="slidenum">
              <a:rPr lang="en-GB" smtClean="0"/>
              <a:t>6</a:t>
            </a:fld>
            <a:endParaRPr lang="en-GB"/>
          </a:p>
        </p:txBody>
      </p:sp>
    </p:spTree>
    <p:extLst>
      <p:ext uri="{BB962C8B-B14F-4D97-AF65-F5344CB8AC3E}">
        <p14:creationId xmlns:p14="http://schemas.microsoft.com/office/powerpoint/2010/main" val="22093489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Operationally</a:t>
            </a:r>
            <a:r>
              <a:rPr lang="en-GB" baseline="0" dirty="0" smtClean="0"/>
              <a:t>, Last Mile Leeds better reflects a Gold Standard organisation. We have slam locks on all our bikes –this has been of interest too our primary customers who require such on all their vans.  We have a large fleet – more than capable of handling our workload even with breakdowns. </a:t>
            </a:r>
            <a:br>
              <a:rPr lang="en-GB" baseline="0" dirty="0" smtClean="0"/>
            </a:br>
            <a:r>
              <a:rPr lang="en-GB" baseline="0" dirty="0" smtClean="0"/>
              <a:t>Where we have been lacking is in the area of HR </a:t>
            </a:r>
            <a:r>
              <a:rPr lang="en-GB" baseline="0" dirty="0" err="1" smtClean="0"/>
              <a:t>etc</a:t>
            </a:r>
            <a:r>
              <a:rPr lang="en-GB" baseline="0" dirty="0" smtClean="0"/>
              <a:t> and it is scary how many policies we simply don’t have. By entering into the scheme the UKCLF will make available a range of these policies </a:t>
            </a:r>
            <a:r>
              <a:rPr lang="en-GB" baseline="0" dirty="0" err="1" smtClean="0"/>
              <a:t>avoidfing</a:t>
            </a:r>
            <a:r>
              <a:rPr lang="en-GB" baseline="0" dirty="0" smtClean="0"/>
              <a:t> a whole heap of work.</a:t>
            </a:r>
            <a:br>
              <a:rPr lang="en-GB" baseline="0" dirty="0" smtClean="0"/>
            </a:br>
            <a:r>
              <a:rPr lang="en-GB" baseline="0" dirty="0" smtClean="0"/>
              <a:t>Why, you might ask would we give this away free? Gold standard organisations already have these in place. Why would they give them away to future competitors. The answer is that these operators have the most to gain and the most to lose from an established and credible industry. </a:t>
            </a:r>
            <a:br>
              <a:rPr lang="en-GB" baseline="0" dirty="0" smtClean="0"/>
            </a:br>
            <a:r>
              <a:rPr lang="en-GB" baseline="0" dirty="0" smtClean="0"/>
              <a:t>The most to gain because they are already established to take advantage of the increasing role of cycle logistics but the most to lose because should the worst happen and some cowboy run over a mother and baby crossing the road, then any regulation in response is most likely to hurt them the most. </a:t>
            </a:r>
            <a:br>
              <a:rPr lang="en-GB" baseline="0" dirty="0" smtClean="0"/>
            </a:br>
            <a:r>
              <a:rPr lang="en-GB" baseline="0" dirty="0" smtClean="0"/>
              <a:t>For this reason this is the only level where we fell the UKCLF would need to be involved in the assessment of Gold Standard businesses. And therefore there would be an associated fee for demonstrating that this had been achieved. Essentially the larger companies would subsidise the smaller, but by so doing encourage all of us to raise our game.</a:t>
            </a:r>
            <a:endParaRPr lang="en-GB" dirty="0"/>
          </a:p>
        </p:txBody>
      </p:sp>
      <p:sp>
        <p:nvSpPr>
          <p:cNvPr id="4" name="Slide Number Placeholder 3"/>
          <p:cNvSpPr>
            <a:spLocks noGrp="1"/>
          </p:cNvSpPr>
          <p:nvPr>
            <p:ph type="sldNum" sz="quarter" idx="10"/>
          </p:nvPr>
        </p:nvSpPr>
        <p:spPr/>
        <p:txBody>
          <a:bodyPr/>
          <a:lstStyle/>
          <a:p>
            <a:fld id="{6E10EF51-59EE-4E5A-91D9-ABCD482CD162}" type="slidenum">
              <a:rPr lang="en-GB" smtClean="0"/>
              <a:t>7</a:t>
            </a:fld>
            <a:endParaRPr lang="en-GB"/>
          </a:p>
        </p:txBody>
      </p:sp>
    </p:spTree>
    <p:extLst>
      <p:ext uri="{BB962C8B-B14F-4D97-AF65-F5344CB8AC3E}">
        <p14:creationId xmlns:p14="http://schemas.microsoft.com/office/powerpoint/2010/main" val="37773492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could have planned this….I can see that our</a:t>
            </a:r>
            <a:r>
              <a:rPr lang="en-GB" baseline="0" dirty="0" smtClean="0"/>
              <a:t> next speaker is talking about cooperation within the industry, so to some extent my question has already been (or will be) answered. The UK is not unique (even though some of our citizens might like to think so). </a:t>
            </a:r>
          </a:p>
          <a:p>
            <a:r>
              <a:rPr lang="en-GB" baseline="0" dirty="0" smtClean="0"/>
              <a:t>So as our industry matures can we expect increasing cooperation? Or increasing competition? </a:t>
            </a:r>
            <a:br>
              <a:rPr lang="en-GB" baseline="0" dirty="0" smtClean="0"/>
            </a:br>
            <a:r>
              <a:rPr lang="en-GB" baseline="0" dirty="0" smtClean="0"/>
              <a:t>In the UK we are not really competing with each other….yet. </a:t>
            </a:r>
          </a:p>
          <a:p>
            <a:r>
              <a:rPr lang="en-GB" baseline="0" dirty="0" smtClean="0"/>
              <a:t>Cities tend to have a single operator and a success for one of our number is generally considered to be a potential success for all of us. Though we won’t welcome competition, we do recognise that there is room for multiple operators in most of our cities, and it will be in all our interests if we grow with credibility a</a:t>
            </a:r>
            <a:r>
              <a:rPr lang="en-GB" dirty="0" smtClean="0"/>
              <a:t>nd good reputation.</a:t>
            </a:r>
            <a:endParaRPr lang="en-GB" dirty="0"/>
          </a:p>
        </p:txBody>
      </p:sp>
      <p:sp>
        <p:nvSpPr>
          <p:cNvPr id="4" name="Slide Number Placeholder 3"/>
          <p:cNvSpPr>
            <a:spLocks noGrp="1"/>
          </p:cNvSpPr>
          <p:nvPr>
            <p:ph type="sldNum" sz="quarter" idx="10"/>
          </p:nvPr>
        </p:nvSpPr>
        <p:spPr/>
        <p:txBody>
          <a:bodyPr/>
          <a:lstStyle/>
          <a:p>
            <a:fld id="{6E10EF51-59EE-4E5A-91D9-ABCD482CD162}" type="slidenum">
              <a:rPr lang="en-GB" smtClean="0"/>
              <a:t>8</a:t>
            </a:fld>
            <a:endParaRPr lang="en-GB"/>
          </a:p>
        </p:txBody>
      </p:sp>
    </p:spTree>
    <p:extLst>
      <p:ext uri="{BB962C8B-B14F-4D97-AF65-F5344CB8AC3E}">
        <p14:creationId xmlns:p14="http://schemas.microsoft.com/office/powerpoint/2010/main" val="5214508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Watch this space for further</a:t>
            </a:r>
            <a:r>
              <a:rPr lang="en-GB" baseline="0" dirty="0" smtClean="0"/>
              <a:t> developments in this accreditation scheme. And I will be very interested to discuss the relevance of this to other European operators and how we might even develop a Europe wide </a:t>
            </a:r>
            <a:r>
              <a:rPr lang="en-GB" baseline="0" dirty="0" err="1" smtClean="0"/>
              <a:t>accreditaion</a:t>
            </a:r>
            <a:r>
              <a:rPr lang="en-GB" baseline="0" dirty="0" smtClean="0"/>
              <a:t> scheme. </a:t>
            </a:r>
            <a:endParaRPr lang="en-GB" dirty="0"/>
          </a:p>
        </p:txBody>
      </p:sp>
      <p:sp>
        <p:nvSpPr>
          <p:cNvPr id="4" name="Slide Number Placeholder 3"/>
          <p:cNvSpPr>
            <a:spLocks noGrp="1"/>
          </p:cNvSpPr>
          <p:nvPr>
            <p:ph type="sldNum" sz="quarter" idx="10"/>
          </p:nvPr>
        </p:nvSpPr>
        <p:spPr/>
        <p:txBody>
          <a:bodyPr/>
          <a:lstStyle/>
          <a:p>
            <a:fld id="{6E10EF51-59EE-4E5A-91D9-ABCD482CD162}" type="slidenum">
              <a:rPr lang="en-GB" smtClean="0"/>
              <a:t>9</a:t>
            </a:fld>
            <a:endParaRPr lang="en-GB"/>
          </a:p>
        </p:txBody>
      </p:sp>
    </p:spTree>
    <p:extLst>
      <p:ext uri="{BB962C8B-B14F-4D97-AF65-F5344CB8AC3E}">
        <p14:creationId xmlns:p14="http://schemas.microsoft.com/office/powerpoint/2010/main" val="30193725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FD3D686-0E54-4F68-98EB-88F0CB75CCC8}" type="datetimeFigureOut">
              <a:rPr lang="en-GB" smtClean="0"/>
              <a:t>20/03/2017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B369F3A-DCD3-421D-9820-DF6C7F80AA24}" type="slidenum">
              <a:rPr lang="en-GB" smtClean="0"/>
              <a:t>‹#›</a:t>
            </a:fld>
            <a:endParaRPr lang="en-GB"/>
          </a:p>
        </p:txBody>
      </p:sp>
    </p:spTree>
    <p:extLst>
      <p:ext uri="{BB962C8B-B14F-4D97-AF65-F5344CB8AC3E}">
        <p14:creationId xmlns:p14="http://schemas.microsoft.com/office/powerpoint/2010/main" val="23997074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FD3D686-0E54-4F68-98EB-88F0CB75CCC8}" type="datetimeFigureOut">
              <a:rPr lang="en-GB" smtClean="0"/>
              <a:t>20/03/2017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B369F3A-DCD3-421D-9820-DF6C7F80AA24}" type="slidenum">
              <a:rPr lang="en-GB" smtClean="0"/>
              <a:t>‹#›</a:t>
            </a:fld>
            <a:endParaRPr lang="en-GB"/>
          </a:p>
        </p:txBody>
      </p:sp>
    </p:spTree>
    <p:extLst>
      <p:ext uri="{BB962C8B-B14F-4D97-AF65-F5344CB8AC3E}">
        <p14:creationId xmlns:p14="http://schemas.microsoft.com/office/powerpoint/2010/main" val="2598040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FD3D686-0E54-4F68-98EB-88F0CB75CCC8}" type="datetimeFigureOut">
              <a:rPr lang="en-GB" smtClean="0"/>
              <a:t>20/03/2017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B369F3A-DCD3-421D-9820-DF6C7F80AA24}" type="slidenum">
              <a:rPr lang="en-GB" smtClean="0"/>
              <a:t>‹#›</a:t>
            </a:fld>
            <a:endParaRPr lang="en-GB"/>
          </a:p>
        </p:txBody>
      </p:sp>
    </p:spTree>
    <p:extLst>
      <p:ext uri="{BB962C8B-B14F-4D97-AF65-F5344CB8AC3E}">
        <p14:creationId xmlns:p14="http://schemas.microsoft.com/office/powerpoint/2010/main" val="2842963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FD3D686-0E54-4F68-98EB-88F0CB75CCC8}" type="datetimeFigureOut">
              <a:rPr lang="en-GB" smtClean="0"/>
              <a:t>20/03/2017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B369F3A-DCD3-421D-9820-DF6C7F80AA24}" type="slidenum">
              <a:rPr lang="en-GB" smtClean="0"/>
              <a:t>‹#›</a:t>
            </a:fld>
            <a:endParaRPr lang="en-GB"/>
          </a:p>
        </p:txBody>
      </p:sp>
    </p:spTree>
    <p:extLst>
      <p:ext uri="{BB962C8B-B14F-4D97-AF65-F5344CB8AC3E}">
        <p14:creationId xmlns:p14="http://schemas.microsoft.com/office/powerpoint/2010/main" val="664750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FD3D686-0E54-4F68-98EB-88F0CB75CCC8}" type="datetimeFigureOut">
              <a:rPr lang="en-GB" smtClean="0"/>
              <a:t>20/03/2017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B369F3A-DCD3-421D-9820-DF6C7F80AA24}" type="slidenum">
              <a:rPr lang="en-GB" smtClean="0"/>
              <a:t>‹#›</a:t>
            </a:fld>
            <a:endParaRPr lang="en-GB"/>
          </a:p>
        </p:txBody>
      </p:sp>
    </p:spTree>
    <p:extLst>
      <p:ext uri="{BB962C8B-B14F-4D97-AF65-F5344CB8AC3E}">
        <p14:creationId xmlns:p14="http://schemas.microsoft.com/office/powerpoint/2010/main" val="20386749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FD3D686-0E54-4F68-98EB-88F0CB75CCC8}" type="datetimeFigureOut">
              <a:rPr lang="en-GB" smtClean="0"/>
              <a:t>20/03/2017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B369F3A-DCD3-421D-9820-DF6C7F80AA24}" type="slidenum">
              <a:rPr lang="en-GB" smtClean="0"/>
              <a:t>‹#›</a:t>
            </a:fld>
            <a:endParaRPr lang="en-GB"/>
          </a:p>
        </p:txBody>
      </p:sp>
    </p:spTree>
    <p:extLst>
      <p:ext uri="{BB962C8B-B14F-4D97-AF65-F5344CB8AC3E}">
        <p14:creationId xmlns:p14="http://schemas.microsoft.com/office/powerpoint/2010/main" val="2420485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FD3D686-0E54-4F68-98EB-88F0CB75CCC8}" type="datetimeFigureOut">
              <a:rPr lang="en-GB" smtClean="0"/>
              <a:t>20/03/2017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B369F3A-DCD3-421D-9820-DF6C7F80AA24}" type="slidenum">
              <a:rPr lang="en-GB" smtClean="0"/>
              <a:t>‹#›</a:t>
            </a:fld>
            <a:endParaRPr lang="en-GB"/>
          </a:p>
        </p:txBody>
      </p:sp>
    </p:spTree>
    <p:extLst>
      <p:ext uri="{BB962C8B-B14F-4D97-AF65-F5344CB8AC3E}">
        <p14:creationId xmlns:p14="http://schemas.microsoft.com/office/powerpoint/2010/main" val="1349096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FD3D686-0E54-4F68-98EB-88F0CB75CCC8}" type="datetimeFigureOut">
              <a:rPr lang="en-GB" smtClean="0"/>
              <a:t>20/03/2017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B369F3A-DCD3-421D-9820-DF6C7F80AA24}" type="slidenum">
              <a:rPr lang="en-GB" smtClean="0"/>
              <a:t>‹#›</a:t>
            </a:fld>
            <a:endParaRPr lang="en-GB"/>
          </a:p>
        </p:txBody>
      </p:sp>
    </p:spTree>
    <p:extLst>
      <p:ext uri="{BB962C8B-B14F-4D97-AF65-F5344CB8AC3E}">
        <p14:creationId xmlns:p14="http://schemas.microsoft.com/office/powerpoint/2010/main" val="19869421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D3D686-0E54-4F68-98EB-88F0CB75CCC8}" type="datetimeFigureOut">
              <a:rPr lang="en-GB" smtClean="0"/>
              <a:t>20/03/2017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B369F3A-DCD3-421D-9820-DF6C7F80AA24}" type="slidenum">
              <a:rPr lang="en-GB" smtClean="0"/>
              <a:t>‹#›</a:t>
            </a:fld>
            <a:endParaRPr lang="en-GB"/>
          </a:p>
        </p:txBody>
      </p:sp>
    </p:spTree>
    <p:extLst>
      <p:ext uri="{BB962C8B-B14F-4D97-AF65-F5344CB8AC3E}">
        <p14:creationId xmlns:p14="http://schemas.microsoft.com/office/powerpoint/2010/main" val="3805156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FD3D686-0E54-4F68-98EB-88F0CB75CCC8}" type="datetimeFigureOut">
              <a:rPr lang="en-GB" smtClean="0"/>
              <a:t>20/03/2017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B369F3A-DCD3-421D-9820-DF6C7F80AA24}" type="slidenum">
              <a:rPr lang="en-GB" smtClean="0"/>
              <a:t>‹#›</a:t>
            </a:fld>
            <a:endParaRPr lang="en-GB"/>
          </a:p>
        </p:txBody>
      </p:sp>
    </p:spTree>
    <p:extLst>
      <p:ext uri="{BB962C8B-B14F-4D97-AF65-F5344CB8AC3E}">
        <p14:creationId xmlns:p14="http://schemas.microsoft.com/office/powerpoint/2010/main" val="2929129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FD3D686-0E54-4F68-98EB-88F0CB75CCC8}" type="datetimeFigureOut">
              <a:rPr lang="en-GB" smtClean="0"/>
              <a:t>20/03/2017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B369F3A-DCD3-421D-9820-DF6C7F80AA24}" type="slidenum">
              <a:rPr lang="en-GB" smtClean="0"/>
              <a:t>‹#›</a:t>
            </a:fld>
            <a:endParaRPr lang="en-GB"/>
          </a:p>
        </p:txBody>
      </p:sp>
    </p:spTree>
    <p:extLst>
      <p:ext uri="{BB962C8B-B14F-4D97-AF65-F5344CB8AC3E}">
        <p14:creationId xmlns:p14="http://schemas.microsoft.com/office/powerpoint/2010/main" val="11804192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D3D686-0E54-4F68-98EB-88F0CB75CCC8}" type="datetimeFigureOut">
              <a:rPr lang="en-GB" smtClean="0"/>
              <a:t>20/03/2017</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369F3A-DCD3-421D-9820-DF6C7F80AA24}" type="slidenum">
              <a:rPr lang="en-GB" smtClean="0"/>
              <a:t>‹#›</a:t>
            </a:fld>
            <a:endParaRPr lang="en-GB"/>
          </a:p>
        </p:txBody>
      </p:sp>
    </p:spTree>
    <p:extLst>
      <p:ext uri="{BB962C8B-B14F-4D97-AF65-F5344CB8AC3E}">
        <p14:creationId xmlns:p14="http://schemas.microsoft.com/office/powerpoint/2010/main" val="14135681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tiff"/></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tiff"/></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tiff"/><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tiff"/></Relationships>
</file>

<file path=ppt/slides/_rels/slide7.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tif"/><Relationship Id="rId7" Type="http://schemas.openxmlformats.org/officeDocument/2006/relationships/hyperlink" Target="mailto:info@ukclf.org"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ukclf.org/about-us/accreditation-scheme/" TargetMode="External"/><Relationship Id="rId5" Type="http://schemas.openxmlformats.org/officeDocument/2006/relationships/hyperlink" Target="mailto:ian@lastmileleeds.co.uk" TargetMode="External"/><Relationship Id="rId4" Type="http://schemas.openxmlformats.org/officeDocument/2006/relationships/image" Target="../media/image2.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solidFill>
                  <a:srgbClr val="0070C0"/>
                </a:solidFill>
                <a:latin typeface="VAG Round" panose="040B7200000000000000"/>
              </a:rPr>
              <a:t>Cycle Logistics Accreditation Scheme</a:t>
            </a:r>
          </a:p>
        </p:txBody>
      </p:sp>
      <p:sp>
        <p:nvSpPr>
          <p:cNvPr id="3" name="Subtitle 2"/>
          <p:cNvSpPr>
            <a:spLocks noGrp="1"/>
          </p:cNvSpPr>
          <p:nvPr>
            <p:ph type="subTitle" idx="1"/>
          </p:nvPr>
        </p:nvSpPr>
        <p:spPr>
          <a:xfrm>
            <a:off x="1524000" y="4101910"/>
            <a:ext cx="9144000" cy="1655762"/>
          </a:xfrm>
        </p:spPr>
        <p:txBody>
          <a:bodyPr>
            <a:normAutofit fontScale="25000" lnSpcReduction="20000"/>
          </a:bodyPr>
          <a:lstStyle/>
          <a:p>
            <a:r>
              <a:rPr lang="en-GB" sz="12300" dirty="0">
                <a:solidFill>
                  <a:schemeClr val="accent6">
                    <a:lumMod val="75000"/>
                  </a:schemeClr>
                </a:solidFill>
                <a:latin typeface="VAG Round" panose="040B7200000000000000" pitchFamily="82" charset="0"/>
              </a:rPr>
              <a:t>Ian Brocklebank</a:t>
            </a:r>
          </a:p>
          <a:p>
            <a:r>
              <a:rPr lang="en-GB" sz="12300" dirty="0">
                <a:solidFill>
                  <a:schemeClr val="accent6">
                    <a:lumMod val="75000"/>
                  </a:schemeClr>
                </a:solidFill>
                <a:latin typeface="VAG Round" panose="040B7200000000000000" pitchFamily="82" charset="0"/>
              </a:rPr>
              <a:t>Last Mile </a:t>
            </a:r>
          </a:p>
          <a:p>
            <a:r>
              <a:rPr lang="en-GB" sz="8000" dirty="0">
                <a:solidFill>
                  <a:schemeClr val="accent6">
                    <a:lumMod val="75000"/>
                  </a:schemeClr>
                </a:solidFill>
                <a:latin typeface="VAG Round" panose="040B7200000000000000" pitchFamily="82" charset="0"/>
              </a:rPr>
              <a:t>Cycle Delivery in Leeds and Manchester, UK</a:t>
            </a:r>
          </a:p>
          <a:p>
            <a:endParaRPr lang="en-GB" sz="8000" dirty="0">
              <a:solidFill>
                <a:schemeClr val="accent6">
                  <a:lumMod val="75000"/>
                </a:schemeClr>
              </a:solidFill>
              <a:latin typeface="VAG Round" panose="040B7200000000000000" pitchFamily="82" charset="0"/>
            </a:endParaRPr>
          </a:p>
          <a:p>
            <a:r>
              <a:rPr lang="en-GB" sz="8000" dirty="0">
                <a:solidFill>
                  <a:schemeClr val="accent6">
                    <a:lumMod val="75000"/>
                  </a:schemeClr>
                </a:solidFill>
                <a:latin typeface="VAG Round" panose="040B7200000000000000" pitchFamily="82" charset="0"/>
              </a:rPr>
              <a:t>Member of UKCLF</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598978"/>
            <a:ext cx="2236216" cy="1268258"/>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34181" y="5707773"/>
            <a:ext cx="2757819" cy="1150227"/>
          </a:xfrm>
          <a:prstGeom prst="rect">
            <a:avLst/>
          </a:prstGeom>
        </p:spPr>
      </p:pic>
    </p:spTree>
    <p:extLst>
      <p:ext uri="{BB962C8B-B14F-4D97-AF65-F5344CB8AC3E}">
        <p14:creationId xmlns:p14="http://schemas.microsoft.com/office/powerpoint/2010/main" val="20008679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2087841" y="-205099"/>
            <a:ext cx="7036791" cy="3217942"/>
          </a:xfrm>
          <a:prstGeom prst="rect">
            <a:avLst/>
          </a:prstGeom>
        </p:spPr>
      </p:pic>
      <p:pic>
        <p:nvPicPr>
          <p:cNvPr id="4" name="Picture 3"/>
          <p:cNvPicPr>
            <a:picLocks noChangeAspect="1"/>
          </p:cNvPicPr>
          <p:nvPr/>
        </p:nvPicPr>
        <p:blipFill>
          <a:blip r:embed="rId4"/>
          <a:stretch>
            <a:fillRect/>
          </a:stretch>
        </p:blipFill>
        <p:spPr>
          <a:xfrm rot="1904202">
            <a:off x="-1332427" y="752502"/>
            <a:ext cx="7978076" cy="3609989"/>
          </a:xfrm>
          <a:prstGeom prst="rect">
            <a:avLst/>
          </a:prstGeom>
        </p:spPr>
      </p:pic>
      <p:pic>
        <p:nvPicPr>
          <p:cNvPr id="3" name="Picture 2"/>
          <p:cNvPicPr>
            <a:picLocks noChangeAspect="1"/>
          </p:cNvPicPr>
          <p:nvPr/>
        </p:nvPicPr>
        <p:blipFill>
          <a:blip r:embed="rId5"/>
          <a:stretch>
            <a:fillRect/>
          </a:stretch>
        </p:blipFill>
        <p:spPr>
          <a:xfrm rot="20861614">
            <a:off x="-827321" y="2638341"/>
            <a:ext cx="4935278" cy="3431897"/>
          </a:xfrm>
          <a:prstGeom prst="rect">
            <a:avLst/>
          </a:prstGeom>
        </p:spPr>
      </p:pic>
      <p:pic>
        <p:nvPicPr>
          <p:cNvPr id="2" name="Picture 1"/>
          <p:cNvPicPr>
            <a:picLocks noChangeAspect="1"/>
          </p:cNvPicPr>
          <p:nvPr/>
        </p:nvPicPr>
        <p:blipFill>
          <a:blip r:embed="rId6"/>
          <a:stretch>
            <a:fillRect/>
          </a:stretch>
        </p:blipFill>
        <p:spPr>
          <a:xfrm rot="2168739">
            <a:off x="6970111" y="-53874"/>
            <a:ext cx="6124575" cy="6753225"/>
          </a:xfrm>
          <a:prstGeom prst="rect">
            <a:avLst/>
          </a:prstGeom>
        </p:spPr>
      </p:pic>
      <p:pic>
        <p:nvPicPr>
          <p:cNvPr id="7" name="Picture 6"/>
          <p:cNvPicPr>
            <a:picLocks noChangeAspect="1"/>
          </p:cNvPicPr>
          <p:nvPr/>
        </p:nvPicPr>
        <p:blipFill>
          <a:blip r:embed="rId7"/>
          <a:stretch>
            <a:fillRect/>
          </a:stretch>
        </p:blipFill>
        <p:spPr>
          <a:xfrm rot="21344311">
            <a:off x="5382510" y="4987032"/>
            <a:ext cx="5934075" cy="2686050"/>
          </a:xfrm>
          <a:prstGeom prst="rect">
            <a:avLst/>
          </a:prstGeom>
        </p:spPr>
      </p:pic>
      <p:pic>
        <p:nvPicPr>
          <p:cNvPr id="8" name="Picture 7"/>
          <p:cNvPicPr>
            <a:picLocks noChangeAspect="1"/>
          </p:cNvPicPr>
          <p:nvPr/>
        </p:nvPicPr>
        <p:blipFill>
          <a:blip r:embed="rId8"/>
          <a:stretch>
            <a:fillRect/>
          </a:stretch>
        </p:blipFill>
        <p:spPr>
          <a:xfrm rot="370409">
            <a:off x="6967288" y="2078947"/>
            <a:ext cx="6162675" cy="2562225"/>
          </a:xfrm>
          <a:prstGeom prst="rect">
            <a:avLst/>
          </a:prstGeom>
        </p:spPr>
      </p:pic>
      <p:pic>
        <p:nvPicPr>
          <p:cNvPr id="9" name="Picture 8"/>
          <p:cNvPicPr>
            <a:picLocks noChangeAspect="1"/>
          </p:cNvPicPr>
          <p:nvPr/>
        </p:nvPicPr>
        <p:blipFill>
          <a:blip r:embed="rId9"/>
          <a:stretch>
            <a:fillRect/>
          </a:stretch>
        </p:blipFill>
        <p:spPr>
          <a:xfrm rot="396366">
            <a:off x="-340194" y="4251712"/>
            <a:ext cx="6219825" cy="4610100"/>
          </a:xfrm>
          <a:prstGeom prst="rect">
            <a:avLst/>
          </a:prstGeom>
        </p:spPr>
      </p:pic>
    </p:spTree>
    <p:extLst>
      <p:ext uri="{BB962C8B-B14F-4D97-AF65-F5344CB8AC3E}">
        <p14:creationId xmlns:p14="http://schemas.microsoft.com/office/powerpoint/2010/main" val="3199491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par>
                                <p:cTn id="8" presetID="10" presetClass="entr" presetSubtype="0" fill="hold" nodeType="withEffect">
                                  <p:stCondLst>
                                    <p:cond delay="50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2000"/>
                                        <p:tgtEl>
                                          <p:spTgt spid="4"/>
                                        </p:tgtEl>
                                      </p:cBhvr>
                                    </p:animEffect>
                                  </p:childTnLst>
                                </p:cTn>
                              </p:par>
                              <p:par>
                                <p:cTn id="11" presetID="10" presetClass="entr" presetSubtype="0" fill="hold" nodeType="withEffect">
                                  <p:stCondLst>
                                    <p:cond delay="100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2000"/>
                                        <p:tgtEl>
                                          <p:spTgt spid="2"/>
                                        </p:tgtEl>
                                      </p:cBhvr>
                                    </p:animEffect>
                                  </p:childTnLst>
                                </p:cTn>
                              </p:par>
                              <p:par>
                                <p:cTn id="14" presetID="10" presetClass="entr" presetSubtype="0" fill="hold" nodeType="withEffect">
                                  <p:stCondLst>
                                    <p:cond delay="150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2000"/>
                                        <p:tgtEl>
                                          <p:spTgt spid="3"/>
                                        </p:tgtEl>
                                      </p:cBhvr>
                                    </p:animEffect>
                                  </p:childTnLst>
                                </p:cTn>
                              </p:par>
                              <p:par>
                                <p:cTn id="17" presetID="10" presetClass="entr" presetSubtype="0" fill="hold" nodeType="withEffect">
                                  <p:stCondLst>
                                    <p:cond delay="200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2000"/>
                                        <p:tgtEl>
                                          <p:spTgt spid="8"/>
                                        </p:tgtEl>
                                      </p:cBhvr>
                                    </p:animEffect>
                                  </p:childTnLst>
                                </p:cTn>
                              </p:par>
                              <p:par>
                                <p:cTn id="20" presetID="10" presetClass="entr" presetSubtype="0" fill="hold" nodeType="withEffect">
                                  <p:stCondLst>
                                    <p:cond delay="250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2000"/>
                                        <p:tgtEl>
                                          <p:spTgt spid="9"/>
                                        </p:tgtEl>
                                      </p:cBhvr>
                                    </p:animEffect>
                                  </p:childTnLst>
                                </p:cTn>
                              </p:par>
                              <p:par>
                                <p:cTn id="23" presetID="10" presetClass="entr" presetSubtype="0" fill="hold" nodeType="withEffect">
                                  <p:stCondLst>
                                    <p:cond delay="300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VAG Round" panose="040B7200000000000000" pitchFamily="82" charset="0"/>
              </a:rPr>
              <a:t>Risks</a:t>
            </a:r>
          </a:p>
        </p:txBody>
      </p:sp>
      <p:sp>
        <p:nvSpPr>
          <p:cNvPr id="3" name="Content Placeholder 2"/>
          <p:cNvSpPr>
            <a:spLocks noGrp="1"/>
          </p:cNvSpPr>
          <p:nvPr>
            <p:ph idx="1"/>
          </p:nvPr>
        </p:nvSpPr>
        <p:spPr/>
        <p:txBody>
          <a:bodyPr>
            <a:normAutofit/>
          </a:bodyPr>
          <a:lstStyle/>
          <a:p>
            <a:r>
              <a:rPr lang="en-GB" sz="2000" dirty="0">
                <a:latin typeface="VAG Rounded Std Light" panose="020F0502020204020204" pitchFamily="34" charset="0"/>
              </a:rPr>
              <a:t>Increasing visibility</a:t>
            </a:r>
          </a:p>
          <a:p>
            <a:endParaRPr lang="en-GB" sz="2000" dirty="0">
              <a:latin typeface="VAG Rounded Std Light" panose="020F0502020204020204" pitchFamily="34" charset="0"/>
            </a:endParaRPr>
          </a:p>
          <a:p>
            <a:r>
              <a:rPr lang="en-GB" sz="2000" dirty="0">
                <a:latin typeface="VAG Rounded Std Light" panose="020F0502020204020204" pitchFamily="34" charset="0"/>
              </a:rPr>
              <a:t>E-Bikes </a:t>
            </a:r>
          </a:p>
          <a:p>
            <a:endParaRPr lang="en-GB" sz="2000" dirty="0">
              <a:latin typeface="VAG Rounded Std Light" panose="020F0502020204020204" pitchFamily="34" charset="0"/>
            </a:endParaRPr>
          </a:p>
          <a:p>
            <a:r>
              <a:rPr lang="en-GB" sz="2000" dirty="0">
                <a:latin typeface="VAG Rounded Std Light" panose="020F0502020204020204" pitchFamily="34" charset="0"/>
              </a:rPr>
              <a:t>Voluntary guidelines or regulations?</a:t>
            </a:r>
          </a:p>
          <a:p>
            <a:endParaRPr lang="en-GB" sz="2000" dirty="0">
              <a:latin typeface="VAG Rounded Std Light" panose="020F0502020204020204" pitchFamily="34" charset="0"/>
            </a:endParaRPr>
          </a:p>
          <a:p>
            <a:r>
              <a:rPr lang="en-GB" sz="2000" dirty="0">
                <a:latin typeface="VAG Rounded Std Light" panose="020F0502020204020204" pitchFamily="34" charset="0"/>
              </a:rPr>
              <a:t>Build (and protect) the credibility of the Cyclelogistics Industry </a:t>
            </a:r>
          </a:p>
          <a:p>
            <a:endParaRPr lang="en-GB" sz="2000" dirty="0">
              <a:latin typeface="VAG Rounded Std Light" panose="020F0502020204020204" pitchFamily="34" charset="0"/>
            </a:endParaRPr>
          </a:p>
          <a:p>
            <a:endParaRPr lang="en-GB" sz="2000" dirty="0">
              <a:latin typeface="VAG Rounded Std Light" panose="020F050202020402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589742"/>
            <a:ext cx="2236216" cy="1268258"/>
          </a:xfrm>
          <a:prstGeom prst="rect">
            <a:avLst/>
          </a:prstGeom>
        </p:spPr>
      </p:pic>
    </p:spTree>
    <p:extLst>
      <p:ext uri="{BB962C8B-B14F-4D97-AF65-F5344CB8AC3E}">
        <p14:creationId xmlns:p14="http://schemas.microsoft.com/office/powerpoint/2010/main" val="28453112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VAG Round" panose="040B7200000000000000" pitchFamily="82" charset="0"/>
              </a:rPr>
              <a:t>Assessment Levels</a:t>
            </a:r>
          </a:p>
        </p:txBody>
      </p:sp>
      <p:sp>
        <p:nvSpPr>
          <p:cNvPr id="3" name="Content Placeholder 2"/>
          <p:cNvSpPr>
            <a:spLocks noGrp="1"/>
          </p:cNvSpPr>
          <p:nvPr>
            <p:ph idx="1"/>
          </p:nvPr>
        </p:nvSpPr>
        <p:spPr/>
        <p:txBody>
          <a:bodyPr>
            <a:normAutofit fontScale="85000" lnSpcReduction="20000"/>
          </a:bodyPr>
          <a:lstStyle/>
          <a:p>
            <a:r>
              <a:rPr lang="en-GB" sz="2400" dirty="0">
                <a:latin typeface="VAG Rounded Std Light" panose="020F0502020204020204" pitchFamily="34" charset="0"/>
              </a:rPr>
              <a:t>3 levels of assessment</a:t>
            </a:r>
          </a:p>
          <a:p>
            <a:pPr lvl="1"/>
            <a:r>
              <a:rPr lang="en-GB" dirty="0">
                <a:latin typeface="VAG Rounded Std Light" panose="020F0502020204020204" pitchFamily="34" charset="0"/>
              </a:rPr>
              <a:t>Easy entry</a:t>
            </a:r>
          </a:p>
          <a:p>
            <a:pPr lvl="1"/>
            <a:r>
              <a:rPr lang="en-GB" dirty="0">
                <a:latin typeface="VAG Rounded Std Light" panose="020F0502020204020204" pitchFamily="34" charset="0"/>
              </a:rPr>
              <a:t>Increasing challenge</a:t>
            </a:r>
          </a:p>
          <a:p>
            <a:endParaRPr lang="en-GB" sz="2400" dirty="0">
              <a:latin typeface="VAG Rounded Std Light" panose="020F0502020204020204" pitchFamily="34" charset="0"/>
            </a:endParaRPr>
          </a:p>
          <a:p>
            <a:r>
              <a:rPr lang="en-GB" sz="2400" dirty="0">
                <a:latin typeface="VAG Rounded Std Light" panose="020F0502020204020204" pitchFamily="34" charset="0"/>
              </a:rPr>
              <a:t>Mutual support</a:t>
            </a:r>
          </a:p>
          <a:p>
            <a:pPr lvl="1"/>
            <a:r>
              <a:rPr lang="en-GB" sz="2100" dirty="0">
                <a:latin typeface="VAG Rounded Std Light" panose="020F0502020204020204" pitchFamily="34" charset="0"/>
              </a:rPr>
              <a:t>Peer assessment</a:t>
            </a:r>
          </a:p>
          <a:p>
            <a:pPr lvl="1"/>
            <a:r>
              <a:rPr lang="en-GB" sz="2100" dirty="0">
                <a:latin typeface="VAG Rounded Std Light" panose="020F0502020204020204" pitchFamily="34" charset="0"/>
              </a:rPr>
              <a:t>Sharing of experience</a:t>
            </a:r>
          </a:p>
          <a:p>
            <a:endParaRPr lang="en-GB" sz="2400" dirty="0">
              <a:latin typeface="VAG Rounded Std Light" panose="020F0502020204020204" pitchFamily="34" charset="0"/>
            </a:endParaRPr>
          </a:p>
          <a:p>
            <a:r>
              <a:rPr lang="en-GB" sz="2400" dirty="0">
                <a:latin typeface="VAG Rounded Std Light" panose="020F0502020204020204" pitchFamily="34" charset="0"/>
              </a:rPr>
              <a:t>Covering all aspects of business</a:t>
            </a:r>
          </a:p>
          <a:p>
            <a:pPr lvl="1"/>
            <a:r>
              <a:rPr lang="en-GB" sz="2100" dirty="0">
                <a:latin typeface="VAG Rounded Std Light" panose="020F0502020204020204" pitchFamily="34" charset="0"/>
              </a:rPr>
              <a:t>Resistance to disruption</a:t>
            </a:r>
          </a:p>
          <a:p>
            <a:pPr lvl="1"/>
            <a:r>
              <a:rPr lang="en-GB" sz="2100" dirty="0">
                <a:latin typeface="VAG Rounded Std Light" panose="020F0502020204020204" pitchFamily="34" charset="0"/>
              </a:rPr>
              <a:t>Security</a:t>
            </a:r>
          </a:p>
          <a:p>
            <a:pPr lvl="1"/>
            <a:r>
              <a:rPr lang="en-GB" sz="2100" dirty="0">
                <a:latin typeface="VAG Rounded Std Light" panose="020F0502020204020204" pitchFamily="34" charset="0"/>
              </a:rPr>
              <a:t>Fleet</a:t>
            </a:r>
          </a:p>
          <a:p>
            <a:pPr lvl="1"/>
            <a:r>
              <a:rPr lang="en-GB" sz="2100" dirty="0">
                <a:latin typeface="VAG Rounded Std Light" panose="020F0502020204020204" pitchFamily="34" charset="0"/>
              </a:rPr>
              <a:t>HR (Health &amp; Safety; Training)</a:t>
            </a:r>
          </a:p>
          <a:p>
            <a:pPr lvl="1"/>
            <a:endParaRPr lang="en-GB" sz="2000" dirty="0">
              <a:latin typeface="VAG Rounded Std Light" panose="020F0502020204020204" pitchFamily="34" charset="0"/>
            </a:endParaRPr>
          </a:p>
          <a:p>
            <a:pPr lvl="1"/>
            <a:r>
              <a:rPr lang="en-GB" sz="2000" dirty="0" err="1">
                <a:latin typeface="VAG Rounded Std Light" panose="020F0502020204020204" pitchFamily="34" charset="0"/>
              </a:rPr>
              <a:t>Df</a:t>
            </a:r>
            <a:endParaRPr lang="en-GB" sz="2000" dirty="0">
              <a:latin typeface="VAG Rounded Std Light" panose="020F0502020204020204" pitchFamily="34" charset="0"/>
            </a:endParaRPr>
          </a:p>
          <a:p>
            <a:pPr lvl="1"/>
            <a:endParaRPr lang="en-GB" sz="2000" dirty="0">
              <a:latin typeface="VAG Rounded Std Light" panose="020F0502020204020204" pitchFamily="34" charset="0"/>
            </a:endParaRPr>
          </a:p>
          <a:p>
            <a:endParaRPr lang="en-GB" sz="2200" dirty="0">
              <a:latin typeface="VAG Rounded Std Light" panose="020F0502020204020204" pitchFamily="34" charset="0"/>
            </a:endParaRPr>
          </a:p>
        </p:txBody>
      </p:sp>
      <p:grpSp>
        <p:nvGrpSpPr>
          <p:cNvPr id="17" name="Group 16"/>
          <p:cNvGrpSpPr/>
          <p:nvPr/>
        </p:nvGrpSpPr>
        <p:grpSpPr>
          <a:xfrm>
            <a:off x="7760283" y="-854739"/>
            <a:ext cx="5134328" cy="3950205"/>
            <a:chOff x="7760283" y="-854739"/>
            <a:chExt cx="5134328" cy="3950205"/>
          </a:xfrm>
        </p:grpSpPr>
        <p:pic>
          <p:nvPicPr>
            <p:cNvPr id="9" name="Picture 8"/>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0354929" y="555784"/>
              <a:ext cx="2539682" cy="2539682"/>
            </a:xfrm>
            <a:prstGeom prst="rect">
              <a:avLst/>
            </a:prstGeom>
          </p:spPr>
        </p:pic>
        <p:pic>
          <p:nvPicPr>
            <p:cNvPr id="14" name="Picture 13"/>
            <p:cNvPicPr>
              <a:picLocks noChangeAspect="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7760283" y="-854739"/>
              <a:ext cx="2539682" cy="2539682"/>
            </a:xfrm>
            <a:prstGeom prst="rect">
              <a:avLst/>
            </a:prstGeom>
          </p:spPr>
        </p:pic>
        <p:pic>
          <p:nvPicPr>
            <p:cNvPr id="15" name="Picture 14"/>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9046051" y="-160503"/>
              <a:ext cx="2539682" cy="2539682"/>
            </a:xfrm>
            <a:prstGeom prst="rect">
              <a:avLst/>
            </a:prstGeom>
          </p:spPr>
        </p:pic>
      </p:gr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589742"/>
            <a:ext cx="2236216" cy="1268258"/>
          </a:xfrm>
          <a:prstGeom prst="rect">
            <a:avLst/>
          </a:prstGeom>
        </p:spPr>
      </p:pic>
    </p:spTree>
    <p:extLst>
      <p:ext uri="{BB962C8B-B14F-4D97-AF65-F5344CB8AC3E}">
        <p14:creationId xmlns:p14="http://schemas.microsoft.com/office/powerpoint/2010/main" val="10553236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accent2">
                    <a:lumMod val="75000"/>
                  </a:schemeClr>
                </a:solidFill>
                <a:latin typeface="VAG Round" panose="040B7200000000000000" pitchFamily="82" charset="0"/>
              </a:rPr>
              <a:t>Bronze Standard</a:t>
            </a:r>
          </a:p>
        </p:txBody>
      </p:sp>
      <p:pic>
        <p:nvPicPr>
          <p:cNvPr id="5" name="Picture 4"/>
          <p:cNvPicPr>
            <a:picLocks noChangeAspect="1"/>
          </p:cNvPicPr>
          <p:nvPr/>
        </p:nvPicPr>
        <p:blipFill rotWithShape="1">
          <a:blip r:embed="rId3">
            <a:duotone>
              <a:schemeClr val="accent2">
                <a:shade val="45000"/>
                <a:satMod val="135000"/>
              </a:schemeClr>
              <a:prstClr val="white"/>
            </a:duotone>
            <a:extLst>
              <a:ext uri="{28A0092B-C50C-407E-A947-70E740481C1C}">
                <a14:useLocalDpi xmlns:a14="http://schemas.microsoft.com/office/drawing/2010/main" val="0"/>
              </a:ext>
            </a:extLst>
          </a:blip>
          <a:srcRect t="30629" b="28971"/>
          <a:stretch/>
        </p:blipFill>
        <p:spPr>
          <a:xfrm>
            <a:off x="9468104" y="5985411"/>
            <a:ext cx="2655530" cy="1072864"/>
          </a:xfrm>
          <a:prstGeom prst="rect">
            <a:avLst/>
          </a:prstGeom>
        </p:spPr>
      </p:pic>
      <p:pic>
        <p:nvPicPr>
          <p:cNvPr id="10" name="Picture 9"/>
          <p:cNvPicPr>
            <a:picLocks noChangeAspect="1"/>
          </p:cNvPicPr>
          <p:nvPr/>
        </p:nvPicPr>
        <p:blipFill rotWithShape="1">
          <a:blip r:embed="rId3">
            <a:duotone>
              <a:schemeClr val="accent2">
                <a:shade val="45000"/>
                <a:satMod val="135000"/>
              </a:schemeClr>
              <a:prstClr val="white"/>
            </a:duotone>
            <a:extLst>
              <a:ext uri="{28A0092B-C50C-407E-A947-70E740481C1C}">
                <a14:useLocalDpi xmlns:a14="http://schemas.microsoft.com/office/drawing/2010/main" val="0"/>
              </a:ext>
            </a:extLst>
          </a:blip>
          <a:srcRect t="29822" b="27696"/>
          <a:stretch/>
        </p:blipFill>
        <p:spPr>
          <a:xfrm>
            <a:off x="10227021" y="4773274"/>
            <a:ext cx="2834308" cy="1204075"/>
          </a:xfrm>
          <a:prstGeom prst="rect">
            <a:avLst/>
          </a:prstGeom>
        </p:spPr>
      </p:pic>
      <p:pic>
        <p:nvPicPr>
          <p:cNvPr id="12" name="Content Placeholder 14"/>
          <p:cNvPicPr>
            <a:picLocks noChangeAspect="1"/>
          </p:cNvPicPr>
          <p:nvPr/>
        </p:nvPicPr>
        <p:blipFill rotWithShape="1">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l="14552" r="14340"/>
          <a:stretch/>
        </p:blipFill>
        <p:spPr>
          <a:xfrm>
            <a:off x="8451126" y="5802945"/>
            <a:ext cx="1073088" cy="1509081"/>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5589742"/>
            <a:ext cx="2236216" cy="1268258"/>
          </a:xfrm>
          <a:prstGeom prst="rect">
            <a:avLst/>
          </a:prstGeom>
        </p:spPr>
      </p:pic>
      <p:pic>
        <p:nvPicPr>
          <p:cNvPr id="14" name="Content Placeholder 14"/>
          <p:cNvPicPr>
            <a:picLocks noChangeAspect="1"/>
          </p:cNvPicPr>
          <p:nvPr/>
        </p:nvPicPr>
        <p:blipFill rotWithShape="1">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l="14552" r="14340"/>
          <a:stretch/>
        </p:blipFill>
        <p:spPr>
          <a:xfrm>
            <a:off x="9468104" y="4240725"/>
            <a:ext cx="1073088" cy="1509081"/>
          </a:xfrm>
          <a:prstGeom prst="rect">
            <a:avLst/>
          </a:prstGeom>
        </p:spPr>
      </p:pic>
      <p:sp>
        <p:nvSpPr>
          <p:cNvPr id="15" name="Content Placeholder 14"/>
          <p:cNvSpPr>
            <a:spLocks noGrp="1"/>
          </p:cNvSpPr>
          <p:nvPr>
            <p:ph idx="1"/>
          </p:nvPr>
        </p:nvSpPr>
        <p:spPr/>
        <p:txBody>
          <a:bodyPr/>
          <a:lstStyle/>
          <a:p>
            <a:r>
              <a:rPr lang="en-GB" sz="2400" dirty="0">
                <a:solidFill>
                  <a:srgbClr val="BE5108"/>
                </a:solidFill>
                <a:latin typeface="VAG Rounded Std Light" panose="020F0502020204020204" pitchFamily="34" charset="0"/>
              </a:rPr>
              <a:t>Start-up businesses</a:t>
            </a:r>
          </a:p>
          <a:p>
            <a:endParaRPr lang="en-GB" sz="2400" dirty="0">
              <a:solidFill>
                <a:srgbClr val="BE5108"/>
              </a:solidFill>
              <a:latin typeface="VAG Rounded Std Light" panose="020F0502020204020204" pitchFamily="34" charset="0"/>
            </a:endParaRPr>
          </a:p>
          <a:p>
            <a:r>
              <a:rPr lang="en-GB" sz="2400" dirty="0">
                <a:solidFill>
                  <a:srgbClr val="BE5108"/>
                </a:solidFill>
                <a:latin typeface="VAG Rounded Std Light" panose="020F0502020204020204" pitchFamily="34" charset="0"/>
              </a:rPr>
              <a:t>Owner operator</a:t>
            </a:r>
          </a:p>
          <a:p>
            <a:endParaRPr lang="en-GB" sz="2400" dirty="0">
              <a:solidFill>
                <a:srgbClr val="BE5108"/>
              </a:solidFill>
              <a:latin typeface="VAG Rounded Std Light" panose="020F0502020204020204" pitchFamily="34" charset="0"/>
            </a:endParaRPr>
          </a:p>
          <a:p>
            <a:r>
              <a:rPr lang="en-GB" sz="2400" dirty="0">
                <a:solidFill>
                  <a:srgbClr val="BE5108"/>
                </a:solidFill>
                <a:latin typeface="VAG Rounded Std Light" panose="020F0502020204020204" pitchFamily="34" charset="0"/>
              </a:rPr>
              <a:t>Minimum standards (without restricting access)</a:t>
            </a:r>
          </a:p>
          <a:p>
            <a:endParaRPr lang="en-GB" sz="2400" dirty="0">
              <a:solidFill>
                <a:srgbClr val="BE5108"/>
              </a:solidFill>
              <a:latin typeface="VAG Rounded Std Light" panose="020F0502020204020204" pitchFamily="34" charset="0"/>
            </a:endParaRPr>
          </a:p>
          <a:p>
            <a:r>
              <a:rPr lang="en-GB" sz="2400" dirty="0">
                <a:solidFill>
                  <a:srgbClr val="BE5108"/>
                </a:solidFill>
                <a:latin typeface="VAG Rounded Std Light" panose="020F0502020204020204" pitchFamily="34" charset="0"/>
              </a:rPr>
              <a:t>Self-assessed</a:t>
            </a:r>
          </a:p>
          <a:p>
            <a:endParaRPr lang="en-GB" sz="2200" dirty="0">
              <a:solidFill>
                <a:srgbClr val="BE5108"/>
              </a:solidFill>
              <a:latin typeface="VAG Rounded Std Light" panose="020F0502020204020204" pitchFamily="34" charset="0"/>
            </a:endParaRPr>
          </a:p>
          <a:p>
            <a:pPr marL="0" indent="0">
              <a:buNone/>
            </a:pPr>
            <a:r>
              <a:rPr lang="en-GB" sz="2200" dirty="0">
                <a:solidFill>
                  <a:srgbClr val="BE5108"/>
                </a:solidFill>
                <a:latin typeface="VAG Rounded Std Light" panose="020F0502020204020204" pitchFamily="34" charset="0"/>
              </a:rPr>
              <a:t/>
            </a:r>
            <a:br>
              <a:rPr lang="en-GB" sz="2200" dirty="0">
                <a:solidFill>
                  <a:srgbClr val="BE5108"/>
                </a:solidFill>
                <a:latin typeface="VAG Rounded Std Light" panose="020F0502020204020204" pitchFamily="34" charset="0"/>
              </a:rPr>
            </a:br>
            <a:endParaRPr lang="en-GB" sz="2200" dirty="0">
              <a:solidFill>
                <a:srgbClr val="BE5108"/>
              </a:solidFill>
              <a:latin typeface="VAG Rounded Std Light" panose="020F0502020204020204" pitchFamily="34" charset="0"/>
            </a:endParaRPr>
          </a:p>
          <a:p>
            <a:endParaRPr lang="en-GB" dirty="0"/>
          </a:p>
        </p:txBody>
      </p:sp>
    </p:spTree>
    <p:extLst>
      <p:ext uri="{BB962C8B-B14F-4D97-AF65-F5344CB8AC3E}">
        <p14:creationId xmlns:p14="http://schemas.microsoft.com/office/powerpoint/2010/main" val="37859040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bg1">
                    <a:lumMod val="50000"/>
                  </a:schemeClr>
                </a:solidFill>
                <a:latin typeface="VAG Round" panose="040B7200000000000000" pitchFamily="82" charset="0"/>
              </a:rPr>
              <a:t>Silver Standard</a:t>
            </a:r>
          </a:p>
        </p:txBody>
      </p:sp>
      <p:pic>
        <p:nvPicPr>
          <p:cNvPr id="12" name="Content Placeholder 7"/>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0713965" y="4339373"/>
            <a:ext cx="1778216" cy="971000"/>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589742"/>
            <a:ext cx="2236216" cy="1268258"/>
          </a:xfrm>
          <a:prstGeom prst="rect">
            <a:avLst/>
          </a:prstGeom>
        </p:spPr>
      </p:pic>
      <p:pic>
        <p:nvPicPr>
          <p:cNvPr id="17" name="Picture 16"/>
          <p:cNvPicPr>
            <a:picLocks noChangeAspect="1"/>
          </p:cNvPicPr>
          <p:nvPr/>
        </p:nvPicPr>
        <p:blipFill rotWithShape="1">
          <a:blip r:embed="rId5">
            <a:duotone>
              <a:schemeClr val="accent3">
                <a:shade val="45000"/>
                <a:satMod val="135000"/>
              </a:schemeClr>
              <a:prstClr val="white"/>
            </a:duotone>
            <a:extLst>
              <a:ext uri="{28A0092B-C50C-407E-A947-70E740481C1C}">
                <a14:useLocalDpi xmlns:a14="http://schemas.microsoft.com/office/drawing/2010/main" val="0"/>
              </a:ext>
            </a:extLst>
          </a:blip>
          <a:srcRect t="30629" b="28971"/>
          <a:stretch/>
        </p:blipFill>
        <p:spPr>
          <a:xfrm>
            <a:off x="9666320" y="5247505"/>
            <a:ext cx="2095291" cy="846521"/>
          </a:xfrm>
          <a:prstGeom prst="rect">
            <a:avLst/>
          </a:prstGeom>
        </p:spPr>
      </p:pic>
      <p:pic>
        <p:nvPicPr>
          <p:cNvPr id="18" name="Picture 17"/>
          <p:cNvPicPr>
            <a:picLocks noChangeAspect="1"/>
          </p:cNvPicPr>
          <p:nvPr/>
        </p:nvPicPr>
        <p:blipFill rotWithShape="1">
          <a:blip r:embed="rId5">
            <a:duotone>
              <a:schemeClr val="accent3">
                <a:shade val="45000"/>
                <a:satMod val="135000"/>
              </a:schemeClr>
              <a:prstClr val="white"/>
            </a:duotone>
            <a:extLst>
              <a:ext uri="{28A0092B-C50C-407E-A947-70E740481C1C}">
                <a14:useLocalDpi xmlns:a14="http://schemas.microsoft.com/office/drawing/2010/main" val="0"/>
              </a:ext>
            </a:extLst>
          </a:blip>
          <a:srcRect t="29822" b="27696"/>
          <a:stretch/>
        </p:blipFill>
        <p:spPr>
          <a:xfrm>
            <a:off x="7817574" y="5907950"/>
            <a:ext cx="2236351" cy="950050"/>
          </a:xfrm>
          <a:prstGeom prst="rect">
            <a:avLst/>
          </a:prstGeom>
        </p:spPr>
      </p:pic>
      <p:pic>
        <p:nvPicPr>
          <p:cNvPr id="19" name="Content Placeholder 14"/>
          <p:cNvPicPr>
            <a:picLocks noChangeAspect="1"/>
          </p:cNvPicPr>
          <p:nvPr/>
        </p:nvPicPr>
        <p:blipFill rotWithShape="1">
          <a:blip r:embed="rId6" cstate="print">
            <a:duotone>
              <a:schemeClr val="accent3">
                <a:shade val="45000"/>
                <a:satMod val="135000"/>
              </a:schemeClr>
              <a:prstClr val="white"/>
            </a:duotone>
            <a:extLst>
              <a:ext uri="{28A0092B-C50C-407E-A947-70E740481C1C}">
                <a14:useLocalDpi xmlns:a14="http://schemas.microsoft.com/office/drawing/2010/main" val="0"/>
              </a:ext>
            </a:extLst>
          </a:blip>
          <a:srcRect l="14552" r="14340"/>
          <a:stretch/>
        </p:blipFill>
        <p:spPr>
          <a:xfrm>
            <a:off x="11079671" y="2960365"/>
            <a:ext cx="846698" cy="1190709"/>
          </a:xfrm>
          <a:prstGeom prst="rect">
            <a:avLst/>
          </a:prstGeom>
        </p:spPr>
      </p:pic>
      <p:pic>
        <p:nvPicPr>
          <p:cNvPr id="20" name="Content Placeholder 14"/>
          <p:cNvPicPr>
            <a:picLocks noChangeAspect="1"/>
          </p:cNvPicPr>
          <p:nvPr/>
        </p:nvPicPr>
        <p:blipFill rotWithShape="1">
          <a:blip r:embed="rId6" cstate="print">
            <a:duotone>
              <a:schemeClr val="accent3">
                <a:shade val="45000"/>
                <a:satMod val="135000"/>
              </a:schemeClr>
              <a:prstClr val="white"/>
            </a:duotone>
            <a:extLst>
              <a:ext uri="{28A0092B-C50C-407E-A947-70E740481C1C}">
                <a14:useLocalDpi xmlns:a14="http://schemas.microsoft.com/office/drawing/2010/main" val="0"/>
              </a:ext>
            </a:extLst>
          </a:blip>
          <a:srcRect l="14552" r="14340"/>
          <a:stretch/>
        </p:blipFill>
        <p:spPr>
          <a:xfrm>
            <a:off x="10129534" y="3888176"/>
            <a:ext cx="846698" cy="1190709"/>
          </a:xfrm>
          <a:prstGeom prst="rect">
            <a:avLst/>
          </a:prstGeom>
        </p:spPr>
      </p:pic>
      <p:pic>
        <p:nvPicPr>
          <p:cNvPr id="23" name="Content Placeholder 14"/>
          <p:cNvPicPr>
            <a:picLocks noChangeAspect="1"/>
          </p:cNvPicPr>
          <p:nvPr/>
        </p:nvPicPr>
        <p:blipFill rotWithShape="1">
          <a:blip r:embed="rId6" cstate="print">
            <a:duotone>
              <a:schemeClr val="accent3">
                <a:shade val="45000"/>
                <a:satMod val="135000"/>
              </a:schemeClr>
              <a:prstClr val="white"/>
            </a:duotone>
            <a:extLst>
              <a:ext uri="{28A0092B-C50C-407E-A947-70E740481C1C}">
                <a14:useLocalDpi xmlns:a14="http://schemas.microsoft.com/office/drawing/2010/main" val="0"/>
              </a:ext>
            </a:extLst>
          </a:blip>
          <a:srcRect l="14552" r="14340"/>
          <a:stretch/>
        </p:blipFill>
        <p:spPr>
          <a:xfrm>
            <a:off x="9027305" y="4784578"/>
            <a:ext cx="846698" cy="1190709"/>
          </a:xfrm>
          <a:prstGeom prst="rect">
            <a:avLst/>
          </a:prstGeom>
        </p:spPr>
      </p:pic>
      <p:pic>
        <p:nvPicPr>
          <p:cNvPr id="24" name="Content Placeholder 14"/>
          <p:cNvPicPr>
            <a:picLocks noChangeAspect="1"/>
          </p:cNvPicPr>
          <p:nvPr/>
        </p:nvPicPr>
        <p:blipFill rotWithShape="1">
          <a:blip r:embed="rId6" cstate="print">
            <a:duotone>
              <a:schemeClr val="accent3">
                <a:shade val="45000"/>
                <a:satMod val="135000"/>
              </a:schemeClr>
              <a:prstClr val="white"/>
            </a:duotone>
            <a:extLst>
              <a:ext uri="{28A0092B-C50C-407E-A947-70E740481C1C}">
                <a14:useLocalDpi xmlns:a14="http://schemas.microsoft.com/office/drawing/2010/main" val="0"/>
              </a:ext>
            </a:extLst>
          </a:blip>
          <a:srcRect l="14552" r="14340"/>
          <a:stretch/>
        </p:blipFill>
        <p:spPr>
          <a:xfrm>
            <a:off x="7175143" y="5382914"/>
            <a:ext cx="846698" cy="1190709"/>
          </a:xfrm>
          <a:prstGeom prst="rect">
            <a:avLst/>
          </a:prstGeom>
        </p:spPr>
      </p:pic>
      <p:pic>
        <p:nvPicPr>
          <p:cNvPr id="25" name="Content Placeholder 7"/>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0199061" y="6094026"/>
            <a:ext cx="1778216" cy="971000"/>
          </a:xfrm>
          <a:prstGeom prst="rect">
            <a:avLst/>
          </a:prstGeom>
        </p:spPr>
      </p:pic>
      <p:sp>
        <p:nvSpPr>
          <p:cNvPr id="26" name="Content Placeholder 14"/>
          <p:cNvSpPr>
            <a:spLocks noGrp="1"/>
          </p:cNvSpPr>
          <p:nvPr>
            <p:ph idx="1"/>
          </p:nvPr>
        </p:nvSpPr>
        <p:spPr>
          <a:xfrm>
            <a:off x="838200" y="1825625"/>
            <a:ext cx="10515600" cy="4351338"/>
          </a:xfrm>
        </p:spPr>
        <p:txBody>
          <a:bodyPr/>
          <a:lstStyle/>
          <a:p>
            <a:r>
              <a:rPr lang="en-GB" sz="2400" dirty="0">
                <a:solidFill>
                  <a:srgbClr val="727272"/>
                </a:solidFill>
                <a:latin typeface="VAG Rounded Std Light" panose="020F0502020204020204" pitchFamily="34" charset="0"/>
              </a:rPr>
              <a:t>Growing businesses</a:t>
            </a:r>
          </a:p>
          <a:p>
            <a:endParaRPr lang="en-GB" sz="2400" dirty="0">
              <a:solidFill>
                <a:srgbClr val="727272"/>
              </a:solidFill>
              <a:latin typeface="VAG Rounded Std Light" panose="020F0502020204020204" pitchFamily="34" charset="0"/>
            </a:endParaRPr>
          </a:p>
          <a:p>
            <a:r>
              <a:rPr lang="en-GB" sz="2400" dirty="0">
                <a:solidFill>
                  <a:srgbClr val="727272"/>
                </a:solidFill>
                <a:latin typeface="VAG Rounded Std Light" panose="020F0502020204020204" pitchFamily="34" charset="0"/>
              </a:rPr>
              <a:t>Facing increasing regulation &amp; administration</a:t>
            </a:r>
          </a:p>
          <a:p>
            <a:endParaRPr lang="en-GB" sz="2400" dirty="0">
              <a:solidFill>
                <a:srgbClr val="727272"/>
              </a:solidFill>
              <a:latin typeface="VAG Rounded Std Light" panose="020F0502020204020204" pitchFamily="34" charset="0"/>
            </a:endParaRPr>
          </a:p>
          <a:p>
            <a:r>
              <a:rPr lang="en-GB" sz="2400" dirty="0">
                <a:solidFill>
                  <a:srgbClr val="727272"/>
                </a:solidFill>
                <a:latin typeface="VAG Rounded Std Light" panose="020F0502020204020204" pitchFamily="34" charset="0"/>
              </a:rPr>
              <a:t>Provides package of Policies and Procedures</a:t>
            </a:r>
          </a:p>
          <a:p>
            <a:endParaRPr lang="en-GB" sz="2400" dirty="0">
              <a:solidFill>
                <a:srgbClr val="727272"/>
              </a:solidFill>
              <a:latin typeface="VAG Rounded Std Light" panose="020F0502020204020204" pitchFamily="34" charset="0"/>
            </a:endParaRPr>
          </a:p>
          <a:p>
            <a:r>
              <a:rPr lang="en-GB" sz="2400" dirty="0">
                <a:solidFill>
                  <a:srgbClr val="727272"/>
                </a:solidFill>
                <a:latin typeface="VAG Rounded Std Light" panose="020F0502020204020204" pitchFamily="34" charset="0"/>
              </a:rPr>
              <a:t>Peer assessed</a:t>
            </a:r>
          </a:p>
          <a:p>
            <a:endParaRPr lang="en-GB" dirty="0"/>
          </a:p>
        </p:txBody>
      </p:sp>
    </p:spTree>
    <p:extLst>
      <p:ext uri="{BB962C8B-B14F-4D97-AF65-F5344CB8AC3E}">
        <p14:creationId xmlns:p14="http://schemas.microsoft.com/office/powerpoint/2010/main" val="32798257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D29500"/>
                </a:solidFill>
                <a:latin typeface="VAG Round" panose="040B7200000000000000" pitchFamily="82" charset="0"/>
              </a:rPr>
              <a:t>Gold Standard</a:t>
            </a:r>
          </a:p>
        </p:txBody>
      </p:sp>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589742"/>
            <a:ext cx="2236216" cy="1268258"/>
          </a:xfrm>
          <a:prstGeom prst="rect">
            <a:avLst/>
          </a:prstGeom>
        </p:spPr>
      </p:pic>
      <p:pic>
        <p:nvPicPr>
          <p:cNvPr id="23" name="Content Placeholder 7"/>
          <p:cNvPicPr>
            <a:picLocks noChangeAspect="1"/>
          </p:cNvPicPr>
          <p:nvPr/>
        </p:nvPicPr>
        <p:blipFill>
          <a:blip r:embed="rId4">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352934" y="4218230"/>
            <a:ext cx="1445368" cy="789247"/>
          </a:xfrm>
          <a:prstGeom prst="rect">
            <a:avLst/>
          </a:prstGeom>
        </p:spPr>
      </p:pic>
      <p:pic>
        <p:nvPicPr>
          <p:cNvPr id="24" name="Picture 23"/>
          <p:cNvPicPr>
            <a:picLocks noChangeAspect="1"/>
          </p:cNvPicPr>
          <p:nvPr/>
        </p:nvPicPr>
        <p:blipFill rotWithShape="1">
          <a:blip r:embed="rId5">
            <a:duotone>
              <a:schemeClr val="accent4">
                <a:shade val="45000"/>
                <a:satMod val="135000"/>
              </a:schemeClr>
              <a:prstClr val="white"/>
            </a:duotone>
            <a:extLst>
              <a:ext uri="{28A0092B-C50C-407E-A947-70E740481C1C}">
                <a14:useLocalDpi xmlns:a14="http://schemas.microsoft.com/office/drawing/2010/main" val="0"/>
              </a:ext>
            </a:extLst>
          </a:blip>
          <a:srcRect t="30629" b="28971"/>
          <a:stretch/>
        </p:blipFill>
        <p:spPr>
          <a:xfrm>
            <a:off x="11945667" y="2074880"/>
            <a:ext cx="1703092" cy="688068"/>
          </a:xfrm>
          <a:prstGeom prst="rect">
            <a:avLst/>
          </a:prstGeom>
        </p:spPr>
      </p:pic>
      <p:pic>
        <p:nvPicPr>
          <p:cNvPr id="25" name="Picture 24"/>
          <p:cNvPicPr>
            <a:picLocks noChangeAspect="1"/>
          </p:cNvPicPr>
          <p:nvPr/>
        </p:nvPicPr>
        <p:blipFill rotWithShape="1">
          <a:blip r:embed="rId5">
            <a:duotone>
              <a:schemeClr val="accent4">
                <a:shade val="45000"/>
                <a:satMod val="135000"/>
              </a:schemeClr>
              <a:prstClr val="white"/>
            </a:duotone>
            <a:extLst>
              <a:ext uri="{28A0092B-C50C-407E-A947-70E740481C1C}">
                <a14:useLocalDpi xmlns:a14="http://schemas.microsoft.com/office/drawing/2010/main" val="0"/>
              </a:ext>
            </a:extLst>
          </a:blip>
          <a:srcRect t="29822" b="27696"/>
          <a:stretch/>
        </p:blipFill>
        <p:spPr>
          <a:xfrm>
            <a:off x="10374251" y="3457364"/>
            <a:ext cx="1817749" cy="772219"/>
          </a:xfrm>
          <a:prstGeom prst="rect">
            <a:avLst/>
          </a:prstGeom>
        </p:spPr>
      </p:pic>
      <p:pic>
        <p:nvPicPr>
          <p:cNvPr id="26" name="Content Placeholder 14"/>
          <p:cNvPicPr>
            <a:picLocks noChangeAspect="1"/>
          </p:cNvPicPr>
          <p:nvPr/>
        </p:nvPicPr>
        <p:blipFill rotWithShape="1">
          <a:blip r:embed="rId6" cstate="print">
            <a:duotone>
              <a:schemeClr val="accent4">
                <a:shade val="45000"/>
                <a:satMod val="135000"/>
              </a:schemeClr>
              <a:prstClr val="white"/>
            </a:duotone>
            <a:extLst>
              <a:ext uri="{28A0092B-C50C-407E-A947-70E740481C1C}">
                <a14:useLocalDpi xmlns:a14="http://schemas.microsoft.com/office/drawing/2010/main" val="0"/>
              </a:ext>
            </a:extLst>
          </a:blip>
          <a:srcRect l="14552" r="14340"/>
          <a:stretch/>
        </p:blipFill>
        <p:spPr>
          <a:xfrm>
            <a:off x="9793582" y="4381672"/>
            <a:ext cx="688212" cy="967831"/>
          </a:xfrm>
          <a:prstGeom prst="rect">
            <a:avLst/>
          </a:prstGeom>
        </p:spPr>
      </p:pic>
      <p:pic>
        <p:nvPicPr>
          <p:cNvPr id="27" name="Content Placeholder 14"/>
          <p:cNvPicPr>
            <a:picLocks noChangeAspect="1"/>
          </p:cNvPicPr>
          <p:nvPr/>
        </p:nvPicPr>
        <p:blipFill rotWithShape="1">
          <a:blip r:embed="rId6" cstate="print">
            <a:duotone>
              <a:schemeClr val="accent4">
                <a:shade val="45000"/>
                <a:satMod val="135000"/>
              </a:schemeClr>
              <a:prstClr val="white"/>
            </a:duotone>
            <a:extLst>
              <a:ext uri="{28A0092B-C50C-407E-A947-70E740481C1C}">
                <a14:useLocalDpi xmlns:a14="http://schemas.microsoft.com/office/drawing/2010/main" val="0"/>
              </a:ext>
            </a:extLst>
          </a:blip>
          <a:srcRect l="14552" r="14340"/>
          <a:stretch/>
        </p:blipFill>
        <p:spPr>
          <a:xfrm>
            <a:off x="8835795" y="4776590"/>
            <a:ext cx="688212" cy="967831"/>
          </a:xfrm>
          <a:prstGeom prst="rect">
            <a:avLst/>
          </a:prstGeom>
        </p:spPr>
      </p:pic>
      <p:pic>
        <p:nvPicPr>
          <p:cNvPr id="29" name="Content Placeholder 14"/>
          <p:cNvPicPr>
            <a:picLocks noChangeAspect="1"/>
          </p:cNvPicPr>
          <p:nvPr/>
        </p:nvPicPr>
        <p:blipFill rotWithShape="1">
          <a:blip r:embed="rId6" cstate="print">
            <a:duotone>
              <a:schemeClr val="accent4">
                <a:shade val="45000"/>
                <a:satMod val="135000"/>
              </a:schemeClr>
              <a:prstClr val="white"/>
            </a:duotone>
            <a:extLst>
              <a:ext uri="{28A0092B-C50C-407E-A947-70E740481C1C}">
                <a14:useLocalDpi xmlns:a14="http://schemas.microsoft.com/office/drawing/2010/main" val="0"/>
              </a:ext>
            </a:extLst>
          </a:blip>
          <a:srcRect l="14552" r="14340"/>
          <a:stretch/>
        </p:blipFill>
        <p:spPr>
          <a:xfrm>
            <a:off x="10624628" y="4561722"/>
            <a:ext cx="688212" cy="967831"/>
          </a:xfrm>
          <a:prstGeom prst="rect">
            <a:avLst/>
          </a:prstGeom>
        </p:spPr>
      </p:pic>
      <p:pic>
        <p:nvPicPr>
          <p:cNvPr id="30" name="Content Placeholder 7"/>
          <p:cNvPicPr>
            <a:picLocks noChangeAspect="1"/>
          </p:cNvPicPr>
          <p:nvPr/>
        </p:nvPicPr>
        <p:blipFill>
          <a:blip r:embed="rId4">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222983" y="2804427"/>
            <a:ext cx="1445368" cy="789247"/>
          </a:xfrm>
          <a:prstGeom prst="rect">
            <a:avLst/>
          </a:prstGeom>
        </p:spPr>
      </p:pic>
      <p:pic>
        <p:nvPicPr>
          <p:cNvPr id="32" name="Content Placeholder 7"/>
          <p:cNvPicPr>
            <a:picLocks noChangeAspect="1"/>
          </p:cNvPicPr>
          <p:nvPr/>
        </p:nvPicPr>
        <p:blipFill>
          <a:blip r:embed="rId4">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0919962" y="6338542"/>
            <a:ext cx="1445368" cy="789247"/>
          </a:xfrm>
          <a:prstGeom prst="rect">
            <a:avLst/>
          </a:prstGeom>
        </p:spPr>
      </p:pic>
      <p:pic>
        <p:nvPicPr>
          <p:cNvPr id="33" name="Picture 32"/>
          <p:cNvPicPr>
            <a:picLocks noChangeAspect="1"/>
          </p:cNvPicPr>
          <p:nvPr/>
        </p:nvPicPr>
        <p:blipFill rotWithShape="1">
          <a:blip r:embed="rId5">
            <a:duotone>
              <a:schemeClr val="accent4">
                <a:shade val="45000"/>
                <a:satMod val="135000"/>
              </a:schemeClr>
              <a:prstClr val="white"/>
            </a:duotone>
            <a:extLst>
              <a:ext uri="{28A0092B-C50C-407E-A947-70E740481C1C}">
                <a14:useLocalDpi xmlns:a14="http://schemas.microsoft.com/office/drawing/2010/main" val="0"/>
              </a:ext>
            </a:extLst>
          </a:blip>
          <a:srcRect t="30629" b="28971"/>
          <a:stretch/>
        </p:blipFill>
        <p:spPr>
          <a:xfrm>
            <a:off x="10969375" y="5131990"/>
            <a:ext cx="1703092" cy="688068"/>
          </a:xfrm>
          <a:prstGeom prst="rect">
            <a:avLst/>
          </a:prstGeom>
        </p:spPr>
      </p:pic>
      <p:pic>
        <p:nvPicPr>
          <p:cNvPr id="34" name="Picture 33"/>
          <p:cNvPicPr>
            <a:picLocks noChangeAspect="1"/>
          </p:cNvPicPr>
          <p:nvPr/>
        </p:nvPicPr>
        <p:blipFill rotWithShape="1">
          <a:blip r:embed="rId5">
            <a:duotone>
              <a:schemeClr val="accent4">
                <a:shade val="45000"/>
                <a:satMod val="135000"/>
              </a:schemeClr>
              <a:prstClr val="white"/>
            </a:duotone>
            <a:extLst>
              <a:ext uri="{28A0092B-C50C-407E-A947-70E740481C1C}">
                <a14:useLocalDpi xmlns:a14="http://schemas.microsoft.com/office/drawing/2010/main" val="0"/>
              </a:ext>
            </a:extLst>
          </a:blip>
          <a:srcRect t="29822" b="27696"/>
          <a:stretch/>
        </p:blipFill>
        <p:spPr>
          <a:xfrm>
            <a:off x="8406146" y="6252895"/>
            <a:ext cx="1817749" cy="772219"/>
          </a:xfrm>
          <a:prstGeom prst="rect">
            <a:avLst/>
          </a:prstGeom>
        </p:spPr>
      </p:pic>
      <p:pic>
        <p:nvPicPr>
          <p:cNvPr id="35" name="Content Placeholder 14"/>
          <p:cNvPicPr>
            <a:picLocks noChangeAspect="1"/>
          </p:cNvPicPr>
          <p:nvPr/>
        </p:nvPicPr>
        <p:blipFill rotWithShape="1">
          <a:blip r:embed="rId6" cstate="print">
            <a:duotone>
              <a:schemeClr val="accent4">
                <a:shade val="45000"/>
                <a:satMod val="135000"/>
              </a:schemeClr>
              <a:prstClr val="white"/>
            </a:duotone>
            <a:extLst>
              <a:ext uri="{28A0092B-C50C-407E-A947-70E740481C1C}">
                <a14:useLocalDpi xmlns:a14="http://schemas.microsoft.com/office/drawing/2010/main" val="0"/>
              </a:ext>
            </a:extLst>
          </a:blip>
          <a:srcRect l="14552" r="14340"/>
          <a:stretch/>
        </p:blipFill>
        <p:spPr>
          <a:xfrm>
            <a:off x="7814674" y="5773837"/>
            <a:ext cx="688212" cy="967831"/>
          </a:xfrm>
          <a:prstGeom prst="rect">
            <a:avLst/>
          </a:prstGeom>
        </p:spPr>
      </p:pic>
      <p:pic>
        <p:nvPicPr>
          <p:cNvPr id="36" name="Content Placeholder 14"/>
          <p:cNvPicPr>
            <a:picLocks noChangeAspect="1"/>
          </p:cNvPicPr>
          <p:nvPr/>
        </p:nvPicPr>
        <p:blipFill rotWithShape="1">
          <a:blip r:embed="rId6" cstate="print">
            <a:duotone>
              <a:schemeClr val="accent4">
                <a:shade val="45000"/>
                <a:satMod val="135000"/>
              </a:schemeClr>
              <a:prstClr val="white"/>
            </a:duotone>
            <a:extLst>
              <a:ext uri="{28A0092B-C50C-407E-A947-70E740481C1C}">
                <a14:useLocalDpi xmlns:a14="http://schemas.microsoft.com/office/drawing/2010/main" val="0"/>
              </a:ext>
            </a:extLst>
          </a:blip>
          <a:srcRect l="14552" r="14340"/>
          <a:stretch/>
        </p:blipFill>
        <p:spPr>
          <a:xfrm>
            <a:off x="10198416" y="2559618"/>
            <a:ext cx="688212" cy="967831"/>
          </a:xfrm>
          <a:prstGeom prst="rect">
            <a:avLst/>
          </a:prstGeom>
        </p:spPr>
      </p:pic>
      <p:pic>
        <p:nvPicPr>
          <p:cNvPr id="37" name="Content Placeholder 14"/>
          <p:cNvPicPr>
            <a:picLocks noChangeAspect="1"/>
          </p:cNvPicPr>
          <p:nvPr/>
        </p:nvPicPr>
        <p:blipFill rotWithShape="1">
          <a:blip r:embed="rId6" cstate="print">
            <a:duotone>
              <a:schemeClr val="accent4">
                <a:shade val="45000"/>
                <a:satMod val="135000"/>
              </a:schemeClr>
              <a:prstClr val="white"/>
            </a:duotone>
            <a:extLst>
              <a:ext uri="{28A0092B-C50C-407E-A947-70E740481C1C}">
                <a14:useLocalDpi xmlns:a14="http://schemas.microsoft.com/office/drawing/2010/main" val="0"/>
              </a:ext>
            </a:extLst>
          </a:blip>
          <a:srcRect l="14552" r="14340"/>
          <a:stretch/>
        </p:blipFill>
        <p:spPr>
          <a:xfrm>
            <a:off x="9496613" y="3692378"/>
            <a:ext cx="688212" cy="967831"/>
          </a:xfrm>
          <a:prstGeom prst="rect">
            <a:avLst/>
          </a:prstGeom>
        </p:spPr>
      </p:pic>
      <p:pic>
        <p:nvPicPr>
          <p:cNvPr id="38" name="Content Placeholder 14"/>
          <p:cNvPicPr>
            <a:picLocks noChangeAspect="1"/>
          </p:cNvPicPr>
          <p:nvPr/>
        </p:nvPicPr>
        <p:blipFill rotWithShape="1">
          <a:blip r:embed="rId6" cstate="print">
            <a:duotone>
              <a:schemeClr val="accent4">
                <a:shade val="45000"/>
                <a:satMod val="135000"/>
              </a:schemeClr>
              <a:prstClr val="white"/>
            </a:duotone>
            <a:extLst>
              <a:ext uri="{28A0092B-C50C-407E-A947-70E740481C1C}">
                <a14:useLocalDpi xmlns:a14="http://schemas.microsoft.com/office/drawing/2010/main" val="0"/>
              </a:ext>
            </a:extLst>
          </a:blip>
          <a:srcRect l="14552" r="14340"/>
          <a:stretch/>
        </p:blipFill>
        <p:spPr>
          <a:xfrm>
            <a:off x="10573973" y="5997792"/>
            <a:ext cx="688212" cy="967831"/>
          </a:xfrm>
          <a:prstGeom prst="rect">
            <a:avLst/>
          </a:prstGeom>
        </p:spPr>
      </p:pic>
      <p:pic>
        <p:nvPicPr>
          <p:cNvPr id="39" name="Content Placeholder 7"/>
          <p:cNvPicPr>
            <a:picLocks noChangeAspect="1"/>
          </p:cNvPicPr>
          <p:nvPr/>
        </p:nvPicPr>
        <p:blipFill>
          <a:blip r:embed="rId4">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9179901" y="5425435"/>
            <a:ext cx="1445368" cy="789247"/>
          </a:xfrm>
          <a:prstGeom prst="rect">
            <a:avLst/>
          </a:prstGeom>
        </p:spPr>
      </p:pic>
      <p:pic>
        <p:nvPicPr>
          <p:cNvPr id="28" name="Content Placeholder 14"/>
          <p:cNvPicPr>
            <a:picLocks noChangeAspect="1"/>
          </p:cNvPicPr>
          <p:nvPr/>
        </p:nvPicPr>
        <p:blipFill rotWithShape="1">
          <a:blip r:embed="rId6" cstate="print">
            <a:duotone>
              <a:schemeClr val="accent4">
                <a:shade val="45000"/>
                <a:satMod val="135000"/>
              </a:schemeClr>
              <a:prstClr val="white"/>
            </a:duotone>
            <a:extLst>
              <a:ext uri="{28A0092B-C50C-407E-A947-70E740481C1C}">
                <a14:useLocalDpi xmlns:a14="http://schemas.microsoft.com/office/drawing/2010/main" val="0"/>
              </a:ext>
            </a:extLst>
          </a:blip>
          <a:srcRect l="14552" r="14340"/>
          <a:stretch/>
        </p:blipFill>
        <p:spPr>
          <a:xfrm>
            <a:off x="11097694" y="2033401"/>
            <a:ext cx="688212" cy="967831"/>
          </a:xfrm>
          <a:prstGeom prst="rect">
            <a:avLst/>
          </a:prstGeom>
        </p:spPr>
      </p:pic>
      <p:sp>
        <p:nvSpPr>
          <p:cNvPr id="40" name="Content Placeholder 14"/>
          <p:cNvSpPr>
            <a:spLocks noGrp="1"/>
          </p:cNvSpPr>
          <p:nvPr>
            <p:ph idx="1"/>
          </p:nvPr>
        </p:nvSpPr>
        <p:spPr>
          <a:xfrm>
            <a:off x="838200" y="1825625"/>
            <a:ext cx="10515600" cy="4351338"/>
          </a:xfrm>
        </p:spPr>
        <p:txBody>
          <a:bodyPr/>
          <a:lstStyle/>
          <a:p>
            <a:r>
              <a:rPr lang="en-GB" sz="2400" dirty="0">
                <a:solidFill>
                  <a:srgbClr val="D29500"/>
                </a:solidFill>
                <a:latin typeface="VAG Rounded Std Light" panose="020F0502020204020204" pitchFamily="34" charset="0"/>
              </a:rPr>
              <a:t>Established businesses</a:t>
            </a:r>
          </a:p>
          <a:p>
            <a:endParaRPr lang="en-GB" sz="2400" dirty="0">
              <a:solidFill>
                <a:srgbClr val="D29500"/>
              </a:solidFill>
              <a:latin typeface="VAG Rounded Std Light" panose="020F0502020204020204" pitchFamily="34" charset="0"/>
            </a:endParaRPr>
          </a:p>
          <a:p>
            <a:r>
              <a:rPr lang="en-GB" sz="2400" dirty="0">
                <a:solidFill>
                  <a:srgbClr val="D29500"/>
                </a:solidFill>
                <a:latin typeface="VAG Rounded Std Light" panose="020F0502020204020204" pitchFamily="34" charset="0"/>
              </a:rPr>
              <a:t>Most to Gain</a:t>
            </a:r>
          </a:p>
          <a:p>
            <a:endParaRPr lang="en-GB" sz="2400" dirty="0">
              <a:solidFill>
                <a:srgbClr val="D29500"/>
              </a:solidFill>
              <a:latin typeface="VAG Rounded Std Light" panose="020F0502020204020204" pitchFamily="34" charset="0"/>
            </a:endParaRPr>
          </a:p>
          <a:p>
            <a:r>
              <a:rPr lang="en-GB" sz="2400" dirty="0">
                <a:solidFill>
                  <a:srgbClr val="D29500"/>
                </a:solidFill>
                <a:latin typeface="VAG Rounded Std Light" panose="020F0502020204020204" pitchFamily="34" charset="0"/>
              </a:rPr>
              <a:t>Most to Lose</a:t>
            </a:r>
          </a:p>
          <a:p>
            <a:endParaRPr lang="en-GB" sz="2400" dirty="0">
              <a:solidFill>
                <a:srgbClr val="D29500"/>
              </a:solidFill>
              <a:latin typeface="VAG Rounded Std Light" panose="020F0502020204020204" pitchFamily="34" charset="0"/>
            </a:endParaRPr>
          </a:p>
          <a:p>
            <a:r>
              <a:rPr lang="en-GB" sz="2400" dirty="0">
                <a:solidFill>
                  <a:srgbClr val="D29500"/>
                </a:solidFill>
                <a:latin typeface="VAG Rounded Std Light" panose="020F0502020204020204" pitchFamily="34" charset="0"/>
              </a:rPr>
              <a:t>UKCLF assessed</a:t>
            </a:r>
            <a:endParaRPr lang="en-GB" dirty="0">
              <a:solidFill>
                <a:srgbClr val="D29500"/>
              </a:solidFill>
              <a:latin typeface="VAG Rounded Std Light" panose="020F0502020204020204" pitchFamily="34" charset="0"/>
            </a:endParaRPr>
          </a:p>
          <a:p>
            <a:pPr marL="457200" lvl="1" indent="0">
              <a:buNone/>
            </a:pPr>
            <a:endParaRPr lang="en-GB" sz="1800" dirty="0">
              <a:solidFill>
                <a:srgbClr val="D29500"/>
              </a:solidFill>
              <a:latin typeface="VAG Rounded Std Light" panose="020F0502020204020204" pitchFamily="34" charset="0"/>
            </a:endParaRPr>
          </a:p>
          <a:p>
            <a:endParaRPr lang="en-GB" dirty="0"/>
          </a:p>
        </p:txBody>
      </p:sp>
    </p:spTree>
    <p:extLst>
      <p:ext uri="{BB962C8B-B14F-4D97-AF65-F5344CB8AC3E}">
        <p14:creationId xmlns:p14="http://schemas.microsoft.com/office/powerpoint/2010/main" val="21075632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VAG Round" panose="040B7200000000000000" pitchFamily="82" charset="0"/>
              </a:rPr>
              <a:t>Cooperation or Competition</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589742"/>
            <a:ext cx="2236216" cy="1268258"/>
          </a:xfrm>
          <a:prstGeom prst="rect">
            <a:avLst/>
          </a:prstGeom>
        </p:spPr>
      </p:pic>
      <p:sp>
        <p:nvSpPr>
          <p:cNvPr id="8" name="Content Placeholder 14"/>
          <p:cNvSpPr>
            <a:spLocks noGrp="1"/>
          </p:cNvSpPr>
          <p:nvPr>
            <p:ph idx="1"/>
          </p:nvPr>
        </p:nvSpPr>
        <p:spPr>
          <a:xfrm>
            <a:off x="838200" y="1825625"/>
            <a:ext cx="10515600" cy="4351338"/>
          </a:xfrm>
        </p:spPr>
        <p:txBody>
          <a:bodyPr/>
          <a:lstStyle/>
          <a:p>
            <a:r>
              <a:rPr lang="en-GB" sz="2400" dirty="0">
                <a:latin typeface="VAG Rounded Std Light" panose="020F0502020204020204" pitchFamily="34" charset="0"/>
              </a:rPr>
              <a:t>Maturing industry</a:t>
            </a:r>
          </a:p>
          <a:p>
            <a:endParaRPr lang="en-GB" sz="2400" dirty="0">
              <a:latin typeface="VAG Rounded Std Light" panose="020F0502020204020204" pitchFamily="34" charset="0"/>
            </a:endParaRPr>
          </a:p>
          <a:p>
            <a:r>
              <a:rPr lang="en-GB" sz="2400" dirty="0">
                <a:latin typeface="VAG Rounded Std Light" panose="020F0502020204020204" pitchFamily="34" charset="0"/>
              </a:rPr>
              <a:t>Is the UK different? </a:t>
            </a:r>
          </a:p>
          <a:p>
            <a:endParaRPr lang="en-GB" sz="2400" dirty="0">
              <a:latin typeface="VAG Rounded Std Light" panose="020F0502020204020204" pitchFamily="34" charset="0"/>
            </a:endParaRPr>
          </a:p>
          <a:p>
            <a:r>
              <a:rPr lang="en-GB" sz="2400" dirty="0">
                <a:latin typeface="VAG Rounded Std Light" panose="020F0502020204020204" pitchFamily="34" charset="0"/>
              </a:rPr>
              <a:t>Is this relevant for all of Europe?</a:t>
            </a:r>
          </a:p>
          <a:p>
            <a:endParaRPr lang="en-GB" sz="2400" dirty="0">
              <a:latin typeface="VAG Rounded Std Light" panose="020F0502020204020204" pitchFamily="34" charset="0"/>
            </a:endParaRPr>
          </a:p>
          <a:p>
            <a:endParaRPr lang="en-GB" sz="2400" dirty="0">
              <a:latin typeface="VAG Rounded Std Light" panose="020F0502020204020204" pitchFamily="34" charset="0"/>
            </a:endParaRPr>
          </a:p>
          <a:p>
            <a:endParaRPr lang="en-GB" sz="1800" dirty="0">
              <a:latin typeface="VAG Rounded Std Light" panose="020F0502020204020204" pitchFamily="34" charset="0"/>
            </a:endParaRPr>
          </a:p>
          <a:p>
            <a:endParaRPr lang="en-GB" dirty="0"/>
          </a:p>
        </p:txBody>
      </p:sp>
      <p:pic>
        <p:nvPicPr>
          <p:cNvPr id="11" name="Picture 10"/>
          <p:cNvPicPr>
            <a:picLocks noChangeAspect="1"/>
          </p:cNvPicPr>
          <p:nvPr/>
        </p:nvPicPr>
        <p:blipFill rotWithShape="1">
          <a:blip r:embed="rId4">
            <a:duotone>
              <a:schemeClr val="accent2">
                <a:shade val="45000"/>
                <a:satMod val="135000"/>
              </a:schemeClr>
              <a:prstClr val="white"/>
            </a:duotone>
            <a:extLst>
              <a:ext uri="{28A0092B-C50C-407E-A947-70E740481C1C}">
                <a14:useLocalDpi xmlns:a14="http://schemas.microsoft.com/office/drawing/2010/main" val="0"/>
              </a:ext>
            </a:extLst>
          </a:blip>
          <a:srcRect r="67320"/>
          <a:stretch/>
        </p:blipFill>
        <p:spPr>
          <a:xfrm>
            <a:off x="8409215" y="3129643"/>
            <a:ext cx="1158498" cy="3544955"/>
          </a:xfrm>
          <a:prstGeom prst="rect">
            <a:avLst/>
          </a:prstGeom>
        </p:spPr>
      </p:pic>
      <p:pic>
        <p:nvPicPr>
          <p:cNvPr id="13" name="Picture 12"/>
          <p:cNvPicPr>
            <a:picLocks noChangeAspect="1"/>
          </p:cNvPicPr>
          <p:nvPr/>
        </p:nvPicPr>
        <p:blipFill rotWithShape="1">
          <a:blip r:embed="rId4">
            <a:duotone>
              <a:schemeClr val="accent3">
                <a:shade val="45000"/>
                <a:satMod val="135000"/>
              </a:schemeClr>
              <a:prstClr val="white"/>
            </a:duotone>
            <a:extLst>
              <a:ext uri="{28A0092B-C50C-407E-A947-70E740481C1C}">
                <a14:useLocalDpi xmlns:a14="http://schemas.microsoft.com/office/drawing/2010/main" val="0"/>
              </a:ext>
            </a:extLst>
          </a:blip>
          <a:srcRect l="32496" t="10057" r="33303"/>
          <a:stretch/>
        </p:blipFill>
        <p:spPr>
          <a:xfrm>
            <a:off x="9568544" y="3486150"/>
            <a:ext cx="1212392" cy="3188446"/>
          </a:xfrm>
          <a:prstGeom prst="rect">
            <a:avLst/>
          </a:prstGeom>
        </p:spPr>
      </p:pic>
      <p:pic>
        <p:nvPicPr>
          <p:cNvPr id="14" name="Picture 13"/>
          <p:cNvPicPr>
            <a:picLocks noChangeAspect="1"/>
          </p:cNvPicPr>
          <p:nvPr/>
        </p:nvPicPr>
        <p:blipFill rotWithShape="1">
          <a:blip r:embed="rId4">
            <a:duotone>
              <a:schemeClr val="accent4">
                <a:shade val="45000"/>
                <a:satMod val="135000"/>
              </a:schemeClr>
              <a:prstClr val="white"/>
            </a:duotone>
            <a:extLst>
              <a:ext uri="{28A0092B-C50C-407E-A947-70E740481C1C}">
                <a14:useLocalDpi xmlns:a14="http://schemas.microsoft.com/office/drawing/2010/main" val="0"/>
              </a:ext>
            </a:extLst>
          </a:blip>
          <a:srcRect l="67450" t="9596"/>
          <a:stretch/>
        </p:blipFill>
        <p:spPr>
          <a:xfrm>
            <a:off x="10780936" y="3486150"/>
            <a:ext cx="1153886" cy="3204776"/>
          </a:xfrm>
          <a:prstGeom prst="rect">
            <a:avLst/>
          </a:prstGeom>
        </p:spPr>
      </p:pic>
      <p:pic>
        <p:nvPicPr>
          <p:cNvPr id="15" name="Picture 14"/>
          <p:cNvPicPr>
            <a:picLocks noChangeAspect="1"/>
          </p:cNvPicPr>
          <p:nvPr/>
        </p:nvPicPr>
        <p:blipFill rotWithShape="1">
          <a:blip r:embed="rId4">
            <a:duotone>
              <a:schemeClr val="accent4">
                <a:shade val="45000"/>
                <a:satMod val="135000"/>
              </a:schemeClr>
              <a:prstClr val="white"/>
            </a:duotone>
            <a:extLst>
              <a:ext uri="{28A0092B-C50C-407E-A947-70E740481C1C}">
                <a14:useLocalDpi xmlns:a14="http://schemas.microsoft.com/office/drawing/2010/main" val="0"/>
              </a:ext>
            </a:extLst>
          </a:blip>
          <a:srcRect b="85898"/>
          <a:stretch/>
        </p:blipFill>
        <p:spPr>
          <a:xfrm>
            <a:off x="8402945" y="3150925"/>
            <a:ext cx="3544955" cy="499873"/>
          </a:xfrm>
          <a:prstGeom prst="rect">
            <a:avLst/>
          </a:prstGeom>
        </p:spPr>
      </p:pic>
    </p:spTree>
    <p:extLst>
      <p:ext uri="{BB962C8B-B14F-4D97-AF65-F5344CB8AC3E}">
        <p14:creationId xmlns:p14="http://schemas.microsoft.com/office/powerpoint/2010/main" val="22754227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5943" y="970916"/>
            <a:ext cx="5498705" cy="3118561"/>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34181" y="5707772"/>
            <a:ext cx="2757819" cy="1150227"/>
          </a:xfrm>
          <a:prstGeom prst="rect">
            <a:avLst/>
          </a:prstGeom>
        </p:spPr>
      </p:pic>
      <p:sp>
        <p:nvSpPr>
          <p:cNvPr id="7" name="TextBox 6"/>
          <p:cNvSpPr txBox="1"/>
          <p:nvPr/>
        </p:nvSpPr>
        <p:spPr>
          <a:xfrm>
            <a:off x="7047344" y="5707772"/>
            <a:ext cx="2908439" cy="923330"/>
          </a:xfrm>
          <a:prstGeom prst="rect">
            <a:avLst/>
          </a:prstGeom>
          <a:noFill/>
        </p:spPr>
        <p:txBody>
          <a:bodyPr wrap="square" rtlCol="0">
            <a:spAutoFit/>
          </a:bodyPr>
          <a:lstStyle/>
          <a:p>
            <a:r>
              <a:rPr lang="en-GB" dirty="0"/>
              <a:t>Ian Brocklebank</a:t>
            </a:r>
          </a:p>
          <a:p>
            <a:r>
              <a:rPr lang="en-GB" dirty="0">
                <a:hlinkClick r:id="rId5"/>
              </a:rPr>
              <a:t>ian@lastmileleeds.co.uk</a:t>
            </a:r>
            <a:endParaRPr lang="en-GB" dirty="0"/>
          </a:p>
          <a:p>
            <a:r>
              <a:rPr lang="en-GB" dirty="0"/>
              <a:t>+44 792 513 6735</a:t>
            </a:r>
          </a:p>
        </p:txBody>
      </p:sp>
      <p:sp>
        <p:nvSpPr>
          <p:cNvPr id="2" name="Rectangle 1"/>
          <p:cNvSpPr/>
          <p:nvPr/>
        </p:nvSpPr>
        <p:spPr>
          <a:xfrm>
            <a:off x="199751" y="5687062"/>
            <a:ext cx="4739952" cy="923330"/>
          </a:xfrm>
          <a:prstGeom prst="rect">
            <a:avLst/>
          </a:prstGeom>
        </p:spPr>
        <p:txBody>
          <a:bodyPr wrap="none">
            <a:spAutoFit/>
          </a:bodyPr>
          <a:lstStyle/>
          <a:p>
            <a:r>
              <a:rPr lang="en-GB" dirty="0"/>
              <a:t>For more details visit our site:</a:t>
            </a:r>
          </a:p>
          <a:p>
            <a:r>
              <a:rPr lang="en-GB" dirty="0">
                <a:hlinkClick r:id="rId6"/>
              </a:rPr>
              <a:t>http://ukclf.org/about-us/accreditation-scheme/</a:t>
            </a:r>
            <a:endParaRPr lang="en-GB" dirty="0"/>
          </a:p>
          <a:p>
            <a:r>
              <a:rPr lang="en-GB" smtClean="0">
                <a:hlinkClick r:id="rId7"/>
              </a:rPr>
              <a:t>info@ukclf.org</a:t>
            </a:r>
            <a:endParaRPr lang="en-GB" dirty="0"/>
          </a:p>
        </p:txBody>
      </p:sp>
    </p:spTree>
    <p:extLst>
      <p:ext uri="{BB962C8B-B14F-4D97-AF65-F5344CB8AC3E}">
        <p14:creationId xmlns:p14="http://schemas.microsoft.com/office/powerpoint/2010/main" val="253707570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1395</TotalTime>
  <Words>886</Words>
  <Application>Microsoft Office PowerPoint</Application>
  <PresentationFormat>Widescreen</PresentationFormat>
  <Paragraphs>95</Paragraphs>
  <Slides>9</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VAG Round</vt:lpstr>
      <vt:lpstr>Arial</vt:lpstr>
      <vt:lpstr>Calibri Light</vt:lpstr>
      <vt:lpstr>VAG Rounded Std Light</vt:lpstr>
      <vt:lpstr>Calibri</vt:lpstr>
      <vt:lpstr>Office Theme</vt:lpstr>
      <vt:lpstr>Cycle Logistics Accreditation Scheme</vt:lpstr>
      <vt:lpstr>PowerPoint Presentation</vt:lpstr>
      <vt:lpstr>Risks</vt:lpstr>
      <vt:lpstr>Assessment Levels</vt:lpstr>
      <vt:lpstr>Bronze Standard</vt:lpstr>
      <vt:lpstr>Silver Standard</vt:lpstr>
      <vt:lpstr>Gold Standard</vt:lpstr>
      <vt:lpstr>Cooperation or Competition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Cycle Logistics Accreditation</dc:title>
  <dc:creator>Ian Brocklebank</dc:creator>
  <cp:lastModifiedBy>Ian Brocklebank</cp:lastModifiedBy>
  <cp:revision>59</cp:revision>
  <dcterms:created xsi:type="dcterms:W3CDTF">2017-03-08T16:28:20Z</dcterms:created>
  <dcterms:modified xsi:type="dcterms:W3CDTF">2017-03-20T09:24:04Z</dcterms:modified>
</cp:coreProperties>
</file>